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8"/>
  </p:notesMasterIdLst>
  <p:sldIdLst>
    <p:sldId id="372" r:id="rId2"/>
    <p:sldId id="373" r:id="rId3"/>
    <p:sldId id="374" r:id="rId4"/>
    <p:sldId id="375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59" r:id="rId15"/>
    <p:sldId id="407" r:id="rId16"/>
    <p:sldId id="307" r:id="rId17"/>
    <p:sldId id="308" r:id="rId18"/>
    <p:sldId id="309" r:id="rId19"/>
    <p:sldId id="310" r:id="rId20"/>
    <p:sldId id="311" r:id="rId21"/>
    <p:sldId id="312" r:id="rId22"/>
    <p:sldId id="360" r:id="rId23"/>
    <p:sldId id="408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87" r:id="rId36"/>
    <p:sldId id="370" r:id="rId37"/>
    <p:sldId id="388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2" r:id="rId49"/>
    <p:sldId id="401" r:id="rId50"/>
    <p:sldId id="336" r:id="rId51"/>
    <p:sldId id="337" r:id="rId52"/>
    <p:sldId id="403" r:id="rId53"/>
    <p:sldId id="404" r:id="rId54"/>
    <p:sldId id="405" r:id="rId55"/>
    <p:sldId id="406" r:id="rId56"/>
    <p:sldId id="357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4D08A-FA48-4E50-86D9-2E5B5641DC9B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FF3AF-28ED-46D7-A857-8604237E5E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79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390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079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440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349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31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798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6821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260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0328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33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9259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9F6E9-4695-4F7E-A128-6E4AC77AFADD}" type="datetimeFigureOut">
              <a:rPr lang="en-US" smtClean="0"/>
              <a:pPr/>
              <a:t>20-Sep-20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56E6-F865-4F59-A30B-6A5B6E8BA0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18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8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0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2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4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132856"/>
            <a:ext cx="8017768" cy="2160240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sr-Cyrl-RS" sz="4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ЗДРАВСТВЕНА СЛУЖБА 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II </a:t>
            </a:r>
            <a:r>
              <a:rPr lang="sr-Cyrl-RS" sz="4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део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5289260"/>
            <a:ext cx="8077200" cy="62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sz="32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sr-Latn-CS" sz="3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911.WAV">
            <a:hlinkClick r:id="" action="ppaction://media"/>
          </p:cNvPr>
          <p:cNvPicPr>
            <a:picLocks noRot="1" noChangeAspect="1"/>
          </p:cNvPicPr>
          <p:nvPr>
            <a:wavAudioFile r:embed="rId1" name="~PP911.WAV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980728"/>
            <a:ext cx="8229600" cy="4967957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latin typeface="+mn-lt"/>
              </a:rPr>
              <a:t>    Планом мреже утврђују се: </a:t>
            </a:r>
            <a:r>
              <a:rPr lang="sr-Cyrl-RS" sz="2400" b="1" dirty="0" smtClean="0">
                <a:latin typeface="+mn-lt"/>
              </a:rPr>
              <a:t>број,</a:t>
            </a:r>
            <a:r>
              <a:rPr lang="sr-Cyrl-RS" sz="2400" dirty="0" smtClean="0">
                <a:latin typeface="+mn-lt"/>
              </a:rPr>
              <a:t> </a:t>
            </a:r>
            <a:r>
              <a:rPr lang="sr-Cyrl-RS" sz="2400" b="1" dirty="0" smtClean="0">
                <a:latin typeface="+mn-lt"/>
              </a:rPr>
              <a:t>структура</a:t>
            </a:r>
            <a:r>
              <a:rPr lang="sr-Cyrl-RS" sz="2400" dirty="0" smtClean="0">
                <a:latin typeface="+mn-lt"/>
              </a:rPr>
              <a:t>, </a:t>
            </a:r>
            <a:r>
              <a:rPr lang="sr-Cyrl-RS" sz="2400" b="1" dirty="0" smtClean="0">
                <a:latin typeface="+mn-lt"/>
              </a:rPr>
              <a:t>капацитети</a:t>
            </a:r>
            <a:r>
              <a:rPr lang="sr-Cyrl-RS" sz="2400" dirty="0" smtClean="0">
                <a:latin typeface="+mn-lt"/>
              </a:rPr>
              <a:t> и </a:t>
            </a:r>
            <a:r>
              <a:rPr lang="sr-Cyrl-RS" sz="2400" b="1" dirty="0" smtClean="0">
                <a:latin typeface="+mn-lt"/>
              </a:rPr>
              <a:t>просторни распоред </a:t>
            </a:r>
            <a:r>
              <a:rPr lang="sr-Cyrl-RS" sz="2400" dirty="0" smtClean="0">
                <a:latin typeface="+mn-lt"/>
              </a:rPr>
              <a:t>здравствених установа и њихових организационих јединица по нивоима здравствене заштите, организација службе хитне медицинске помоћи, као и друга питања од значаја за организацију здравствене службе у Републици.</a:t>
            </a:r>
            <a:endParaRPr lang="sr-Latn-CS" sz="2400" dirty="0">
              <a:latin typeface="+mn-lt"/>
            </a:endParaRPr>
          </a:p>
        </p:txBody>
      </p:sp>
      <p:pic>
        <p:nvPicPr>
          <p:cNvPr id="3" name="~PP443.WAV">
            <a:hlinkClick r:id="" action="ppaction://media"/>
          </p:cNvPr>
          <p:cNvPicPr>
            <a:picLocks noRot="1" noChangeAspect="1"/>
          </p:cNvPicPr>
          <p:nvPr>
            <a:wavAudioFile r:embed="rId1" name="~PP4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7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План мреже се утврђује на основу</a:t>
            </a:r>
            <a:r>
              <a:rPr lang="en-US" dirty="0" smtClean="0">
                <a:solidFill>
                  <a:srgbClr val="336699"/>
                </a:solidFill>
              </a:rPr>
              <a:t>:</a:t>
            </a:r>
            <a:endParaRPr lang="en-US" dirty="0">
              <a:solidFill>
                <a:srgbClr val="3366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Плана развоја,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Здравственог сатања становништва,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Броја и старосне струкуре становништва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Постојећег броја, капацитета и распореда здравствених установа,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Степена урбанизације, развијености и саобраћајне повезаности појединих подручја,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Једнаке доступности здравствене заштите,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Потребног обима одређеног нивоа здравствене заштите,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  - Економске могућности државе.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/>
              <a:t>    </a:t>
            </a:r>
            <a:endParaRPr lang="en-US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1046.WAV">
            <a:hlinkClick r:id="" action="ppaction://media"/>
          </p:cNvPr>
          <p:cNvPicPr>
            <a:picLocks noRot="1" noChangeAspect="1"/>
          </p:cNvPicPr>
          <p:nvPr>
            <a:wavAudioFile r:embed="rId1" name="~PP104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3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Приватна пракса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sr-Cyrl-RS" sz="2400" dirty="0" smtClean="0">
                <a:latin typeface="+mn-lt"/>
              </a:rPr>
              <a:t>1) незапослени здравствени радник са положеним стручним испитом;</a:t>
            </a:r>
          </a:p>
          <a:p>
            <a:pPr>
              <a:defRPr/>
            </a:pPr>
            <a:r>
              <a:rPr lang="sr-Cyrl-RS" sz="2400" dirty="0" smtClean="0">
                <a:latin typeface="+mn-lt"/>
              </a:rPr>
              <a:t>2) здравствени радник корисник старосне пензије, уз сагласност коморе здравствених радника.</a:t>
            </a:r>
          </a:p>
          <a:p>
            <a:pPr>
              <a:defRPr/>
            </a:pPr>
            <a:endParaRPr lang="sr-Cyrl-RS" sz="2400" dirty="0" smtClean="0">
              <a:latin typeface="+mn-lt"/>
            </a:endParaRPr>
          </a:p>
          <a:p>
            <a:pPr>
              <a:buNone/>
              <a:defRPr/>
            </a:pPr>
            <a:endParaRPr lang="sr-Cyrl-RS" sz="2400" dirty="0" smtClean="0">
              <a:latin typeface="+mn-lt"/>
            </a:endParaRPr>
          </a:p>
          <a:p>
            <a:pPr>
              <a:defRPr/>
            </a:pPr>
            <a:r>
              <a:rPr lang="sr-Cyrl-RS" sz="2400" dirty="0" smtClean="0">
                <a:latin typeface="+mn-lt"/>
              </a:rPr>
              <a:t>ординација лекара, односно стоматолога (општа и специјалистичка),поликлиника, лабораторија (за медицинску, односно клиничку биохемију, микробиологију, патохистологију), апотека, амбуланта (за здравствену негу и за рехабилитацију), лабораторија за зубну технику</a:t>
            </a:r>
            <a:endParaRPr lang="en-US" sz="2400" dirty="0" smtClean="0">
              <a:latin typeface="+mn-lt"/>
            </a:endParaRPr>
          </a:p>
          <a:p>
            <a:pPr>
              <a:defRPr/>
            </a:pPr>
            <a:endParaRPr lang="sr-Latn-C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</p:txBody>
      </p:sp>
      <p:pic>
        <p:nvPicPr>
          <p:cNvPr id="4" name="~PP131.WAV">
            <a:hlinkClick r:id="" action="ppaction://media"/>
          </p:cNvPr>
          <p:cNvPicPr>
            <a:picLocks noRot="1" noChangeAspect="1"/>
          </p:cNvPicPr>
          <p:nvPr>
            <a:wavAudioFile r:embed="rId1" name="~PP13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Приватна пракса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85000" lnSpcReduction="10000"/>
          </a:bodyPr>
          <a:lstStyle/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Пружа хитну медицинску помоћ, учествује у раду на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спречавању и сузбијању заразних болести, као и на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 заштити  у случају елементарних и других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непогода, врши  проверу квалитета свог стручног рада,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истакне распоред радног времена као и ценовник 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 здравствених услуга и изда рачун.</a:t>
            </a:r>
          </a:p>
          <a:p>
            <a:pPr marL="990600" lvl="1" indent="-533400">
              <a:buNone/>
              <a:defRPr/>
            </a:pPr>
            <a:endParaRPr lang="sr-Cyrl-RS" dirty="0" smtClean="0">
              <a:latin typeface="+mj-lt"/>
            </a:endParaRP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Редовно доставља медицинско-статистичке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извештаје и другу евиденцију у области здравства, мора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обезбедити и стално доступан санитетски превоз, може </a:t>
            </a:r>
          </a:p>
          <a:p>
            <a:pPr marL="990600" lvl="1" indent="-533400">
              <a:buNone/>
              <a:defRPr/>
            </a:pPr>
            <a:r>
              <a:rPr lang="sr-Cyrl-RS" dirty="0" smtClean="0">
                <a:latin typeface="+mj-lt"/>
              </a:rPr>
              <a:t>обезбедити додатну дијагностику, обезбеђује мере </a:t>
            </a:r>
          </a:p>
          <a:p>
            <a:pPr marL="457200" lvl="1" indent="0">
              <a:buFont typeface="Wingdings" pitchFamily="2" charset="2"/>
              <a:buNone/>
              <a:defRPr/>
            </a:pPr>
            <a:r>
              <a:rPr lang="sr-Cyrl-RS" dirty="0" smtClean="0">
                <a:latin typeface="+mj-lt"/>
              </a:rPr>
              <a:t>за одлагање, односно уништавање</a:t>
            </a:r>
          </a:p>
          <a:p>
            <a:pPr marL="457200" lvl="1" indent="0">
              <a:buFont typeface="Wingdings" pitchFamily="2" charset="2"/>
              <a:buNone/>
              <a:defRPr/>
            </a:pPr>
            <a:r>
              <a:rPr lang="sr-Cyrl-RS" dirty="0" smtClean="0">
                <a:latin typeface="+mj-lt"/>
              </a:rPr>
              <a:t>медицинског отпада .</a:t>
            </a:r>
            <a:endParaRPr lang="sr-Latn-CS" dirty="0" smtClean="0">
              <a:latin typeface="+mj-lt"/>
            </a:endParaRPr>
          </a:p>
          <a:p>
            <a:pPr>
              <a:defRPr/>
            </a:pPr>
            <a:endParaRPr lang="sr-Cyrl-RS" sz="2400" dirty="0" smtClean="0">
              <a:latin typeface="+mn-lt"/>
            </a:endParaRPr>
          </a:p>
          <a:p>
            <a:pPr>
              <a:buNone/>
              <a:defRPr/>
            </a:pPr>
            <a:endParaRPr lang="en-US" sz="2400" dirty="0" smtClean="0">
              <a:latin typeface="+mn-lt"/>
            </a:endParaRPr>
          </a:p>
          <a:p>
            <a:pPr>
              <a:defRPr/>
            </a:pPr>
            <a:endParaRPr lang="sr-Latn-C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</p:txBody>
      </p:sp>
      <p:pic>
        <p:nvPicPr>
          <p:cNvPr id="4" name="~PP2972.WAV">
            <a:hlinkClick r:id="" action="ppaction://media"/>
          </p:cNvPr>
          <p:cNvPicPr>
            <a:picLocks noRot="1" noChangeAspect="1"/>
          </p:cNvPicPr>
          <p:nvPr>
            <a:wavAudioFile r:embed="rId1" name="~PP297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0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332656"/>
            <a:ext cx="7239000" cy="23762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КОЈЕ</a:t>
            </a:r>
            <a:r>
              <a:rPr lang="en-US" sz="2800" dirty="0" smtClean="0"/>
              <a:t> </a:t>
            </a:r>
            <a:r>
              <a:rPr lang="sr-Cyrl-RS" sz="2800" dirty="0" smtClean="0"/>
              <a:t>ОБАВЉАЈУ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ЗДРАВСТВЕНУ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b="1" dirty="0" smtClean="0"/>
              <a:t>СЕКУНДАРНОМ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НИВОУ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ЗДРАВСТВЕНЕ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ЗАШТИТЕ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2050" name="Picture 2" descr="C:\Users\Mirjana Petrovic\Desktop\doktori-6-41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7272808" cy="3551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~PP1141.WAV">
            <a:hlinkClick r:id="" action="ppaction://media"/>
          </p:cNvPr>
          <p:cNvPicPr>
            <a:picLocks noRot="1" noChangeAspect="1"/>
          </p:cNvPicPr>
          <p:nvPr>
            <a:wavAudioFile r:embed="rId1" name="~PP1141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9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39000" cy="588680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Здравствена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dirty="0" smtClean="0"/>
              <a:t>секундарном</a:t>
            </a:r>
            <a:r>
              <a:rPr lang="en-US" sz="2800" dirty="0" smtClean="0"/>
              <a:t> </a:t>
            </a:r>
            <a:r>
              <a:rPr lang="sr-Cyrl-RS" sz="2800" dirty="0" smtClean="0"/>
              <a:t>нивоу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заштите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980728"/>
            <a:ext cx="7239000" cy="540300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обухвата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</a:t>
            </a:r>
            <a:r>
              <a:rPr lang="en-US" sz="2200" b="1" dirty="0" smtClean="0"/>
              <a:t>-</a:t>
            </a:r>
            <a:r>
              <a:rPr lang="sr-Cyrl-RS" sz="2200" b="1" dirty="0" smtClean="0"/>
              <a:t>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болничку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. </a:t>
            </a:r>
          </a:p>
          <a:p>
            <a:r>
              <a:rPr lang="sr-Cyrl-RS" sz="2200" dirty="0" smtClean="0"/>
              <a:t>Специјалистичко</a:t>
            </a:r>
            <a:r>
              <a:rPr lang="vi-VN" sz="2200" dirty="0" smtClean="0"/>
              <a:t>-</a:t>
            </a:r>
            <a:r>
              <a:rPr lang="sr-Cyrl-RS" sz="2200" dirty="0" smtClean="0"/>
              <a:t>консултативна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односу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обухвата</a:t>
            </a:r>
            <a:r>
              <a:rPr lang="vi-VN" sz="2200" dirty="0" smtClean="0"/>
              <a:t> </a:t>
            </a:r>
            <a:r>
              <a:rPr lang="sr-Cyrl-RS" sz="2200" dirty="0" smtClean="0"/>
              <a:t>сложеније</a:t>
            </a:r>
            <a:r>
              <a:rPr lang="vi-VN" sz="2200" dirty="0" smtClean="0"/>
              <a:t> </a:t>
            </a:r>
            <a:r>
              <a:rPr lang="sr-Cyrl-RS" sz="2200" dirty="0" smtClean="0"/>
              <a:t>мере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поступке</a:t>
            </a:r>
            <a:r>
              <a:rPr lang="vi-VN" sz="2200" dirty="0" smtClean="0"/>
              <a:t> </a:t>
            </a:r>
            <a:r>
              <a:rPr lang="sr-Cyrl-RS" sz="2200" dirty="0" smtClean="0"/>
              <a:t>откривања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неге</a:t>
            </a:r>
            <a:r>
              <a:rPr lang="vi-VN" sz="2200" dirty="0" smtClean="0"/>
              <a:t>, </a:t>
            </a:r>
            <a:r>
              <a:rPr lang="sr-Cyrl-RS" sz="2200" dirty="0" smtClean="0"/>
              <a:t>лечења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vi-VN" sz="2200" dirty="0" smtClean="0"/>
              <a:t> </a:t>
            </a:r>
            <a:r>
              <a:rPr lang="sr-Cyrl-RS" sz="2200" dirty="0" smtClean="0"/>
              <a:t>оболелих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повређених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Болничка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en-US" sz="2200" dirty="0" smtClean="0"/>
              <a:t> </a:t>
            </a:r>
            <a:r>
              <a:rPr lang="sr-Cyrl-RS" sz="2200" dirty="0" smtClean="0"/>
              <a:t>смештај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пацијента</a:t>
            </a:r>
            <a:r>
              <a:rPr lang="en-US" sz="2200" dirty="0" smtClean="0"/>
              <a:t>,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негу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болничкој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апотеци</a:t>
            </a:r>
            <a:r>
              <a:rPr lang="en-US" sz="2200" dirty="0" smtClean="0"/>
              <a:t>, </a:t>
            </a:r>
          </a:p>
          <a:p>
            <a:pPr>
              <a:buNone/>
            </a:pPr>
            <a:r>
              <a:rPr lang="en-US" sz="2200" dirty="0" smtClean="0"/>
              <a:t>	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3946.WAV">
            <a:hlinkClick r:id="" action="ppaction://media"/>
          </p:cNvPr>
          <p:cNvPicPr>
            <a:picLocks noRot="1" noChangeAspect="1"/>
          </p:cNvPicPr>
          <p:nvPr>
            <a:wavAudioFile r:embed="rId1" name="~PP394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239000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Болница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172400" cy="5877272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. </a:t>
            </a:r>
          </a:p>
          <a:p>
            <a:r>
              <a:rPr lang="sr-Cyrl-RS" sz="2200" u="sng" dirty="0" smtClean="0"/>
              <a:t>Болницу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наставак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дијагностике</a:t>
            </a:r>
            <a:r>
              <a:rPr lang="en-US" sz="2200" dirty="0" smtClean="0"/>
              <a:t>, </a:t>
            </a:r>
            <a:r>
              <a:rPr lang="sr-Cyrl-RS" sz="2200" dirty="0" smtClean="0"/>
              <a:t>лечења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неге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en-US" sz="2200" dirty="0" smtClean="0"/>
              <a:t> </a:t>
            </a:r>
            <a:r>
              <a:rPr lang="sr-Cyrl-RS" sz="2200" dirty="0" smtClean="0"/>
              <a:t>започете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здравственој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установи,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примарном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приватној</a:t>
            </a:r>
            <a:r>
              <a:rPr lang="en-US" sz="2200" dirty="0" smtClean="0"/>
              <a:t> </a:t>
            </a:r>
            <a:r>
              <a:rPr lang="sr-Cyrl-RS" sz="2200" dirty="0" smtClean="0"/>
              <a:t>пракси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када</a:t>
            </a:r>
            <a:r>
              <a:rPr lang="en-US" sz="2200" dirty="0" smtClean="0"/>
              <a:t> </a:t>
            </a:r>
            <a:r>
              <a:rPr lang="sr-Cyrl-RS" sz="2200" dirty="0" smtClean="0"/>
              <a:t>су</a:t>
            </a:r>
            <a:r>
              <a:rPr lang="en-US" sz="2200" dirty="0" smtClean="0"/>
              <a:t> </a:t>
            </a:r>
            <a:r>
              <a:rPr lang="sr-Cyrl-RS" sz="2200" dirty="0" smtClean="0"/>
              <a:t>због</a:t>
            </a:r>
            <a:r>
              <a:rPr lang="en-US" sz="2200" dirty="0" smtClean="0"/>
              <a:t> </a:t>
            </a:r>
            <a:r>
              <a:rPr lang="sr-Cyrl-RS" sz="2200" dirty="0" smtClean="0"/>
              <a:t>сложености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тежине</a:t>
            </a:r>
            <a:r>
              <a:rPr lang="en-US" sz="2200" dirty="0" smtClean="0"/>
              <a:t> </a:t>
            </a:r>
            <a:r>
              <a:rPr lang="sr-Cyrl-RS" sz="2200" dirty="0" smtClean="0"/>
              <a:t>обољења</a:t>
            </a:r>
            <a:r>
              <a:rPr lang="en-US" sz="2200" dirty="0" smtClean="0"/>
              <a:t> </a:t>
            </a:r>
            <a:r>
              <a:rPr lang="sr-Cyrl-RS" sz="2200" dirty="0" smtClean="0"/>
              <a:t>потребни</a:t>
            </a:r>
            <a:r>
              <a:rPr lang="en-US" sz="2200" dirty="0" smtClean="0"/>
              <a:t> </a:t>
            </a:r>
            <a:r>
              <a:rPr lang="sr-Cyrl-RS" sz="2200" dirty="0" smtClean="0"/>
              <a:t>посебни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погледу</a:t>
            </a:r>
            <a:r>
              <a:rPr lang="en-US" sz="2200" dirty="0" smtClean="0"/>
              <a:t> </a:t>
            </a:r>
            <a:r>
              <a:rPr lang="sr-Cyrl-RS" sz="2200" dirty="0" smtClean="0"/>
              <a:t>кадрова</a:t>
            </a:r>
            <a:r>
              <a:rPr lang="en-US" sz="2200" dirty="0" smtClean="0"/>
              <a:t>, </a:t>
            </a:r>
            <a:r>
              <a:rPr lang="sr-Cyrl-RS" sz="2200" dirty="0" smtClean="0"/>
              <a:t>опреме</a:t>
            </a:r>
            <a:r>
              <a:rPr lang="en-US" sz="2200" dirty="0" smtClean="0"/>
              <a:t>, </a:t>
            </a:r>
            <a:r>
              <a:rPr lang="sr-Cyrl-RS" sz="2200" dirty="0" smtClean="0"/>
              <a:t>простора</a:t>
            </a:r>
            <a:r>
              <a:rPr lang="en-US" sz="2200" dirty="0" smtClean="0"/>
              <a:t>, </a:t>
            </a:r>
            <a:r>
              <a:rPr lang="sr-Cyrl-RS" sz="2200" dirty="0" smtClean="0"/>
              <a:t>лекова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медицинских</a:t>
            </a:r>
            <a:r>
              <a:rPr lang="en-US" sz="2200" dirty="0" smtClean="0"/>
              <a:t> </a:t>
            </a:r>
            <a:r>
              <a:rPr lang="sr-Cyrl-RS" sz="2200" dirty="0" smtClean="0"/>
              <a:t>средстава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дужна</a:t>
            </a:r>
            <a:r>
              <a:rPr lang="vi-VN" sz="2200" dirty="0" smtClean="0"/>
              <a:t> </a:t>
            </a:r>
            <a:r>
              <a:rPr lang="sr-Cyrl-RS" sz="2200" dirty="0" smtClean="0"/>
              <a:t>да</a:t>
            </a:r>
            <a:r>
              <a:rPr lang="vi-VN" sz="2200" dirty="0" smtClean="0"/>
              <a:t> </a:t>
            </a:r>
            <a:r>
              <a:rPr lang="sr-Cyrl-RS" sz="2200" dirty="0" smtClean="0"/>
              <a:t>сарађује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домом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пружа</a:t>
            </a:r>
            <a:r>
              <a:rPr lang="vi-VN" sz="2200" dirty="0" smtClean="0"/>
              <a:t> </a:t>
            </a:r>
            <a:r>
              <a:rPr lang="sr-Cyrl-RS" sz="2200" dirty="0" smtClean="0"/>
              <a:t>стручну</a:t>
            </a:r>
            <a:r>
              <a:rPr lang="vi-VN" sz="2200" dirty="0" smtClean="0"/>
              <a:t> </a:t>
            </a:r>
            <a:r>
              <a:rPr lang="sr-Cyrl-RS" sz="2200" dirty="0" smtClean="0"/>
              <a:t>помоћ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спровођењу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примарне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4" name="~PP2194.WAV">
            <a:hlinkClick r:id="" action="ppaction://media"/>
          </p:cNvPr>
          <p:cNvPicPr>
            <a:picLocks noRot="1" noChangeAspect="1"/>
          </p:cNvPicPr>
          <p:nvPr>
            <a:wavAudioFile r:embed="rId1" name="~PP219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39000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Болница</a:t>
            </a:r>
            <a:r>
              <a:rPr lang="en-US" sz="2800" i="1" dirty="0" smtClean="0"/>
              <a:t> </a:t>
            </a:r>
            <a:br>
              <a:rPr lang="en-US" sz="2800" i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7920880" cy="5691032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може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организационе</a:t>
            </a:r>
            <a:r>
              <a:rPr lang="vi-VN" sz="2200" dirty="0" smtClean="0"/>
              <a:t> </a:t>
            </a:r>
            <a:r>
              <a:rPr lang="sr-Cyrl-RS" sz="2200" dirty="0" smtClean="0"/>
              <a:t>јединице</a:t>
            </a:r>
            <a:r>
              <a:rPr lang="vi-VN" sz="2200" dirty="0" smtClean="0"/>
              <a:t> </a:t>
            </a:r>
            <a:r>
              <a:rPr lang="sr-Cyrl-RS" sz="2200" dirty="0" smtClean="0"/>
              <a:t>изван</a:t>
            </a:r>
            <a:r>
              <a:rPr lang="vi-VN" sz="2200" dirty="0" smtClean="0"/>
              <a:t> </a:t>
            </a:r>
            <a:r>
              <a:rPr lang="sr-Cyrl-RS" sz="2200" dirty="0" smtClean="0"/>
              <a:t>седишта</a:t>
            </a:r>
            <a:r>
              <a:rPr lang="vi-VN" sz="2200" dirty="0" smtClean="0"/>
              <a:t> </a:t>
            </a:r>
            <a:r>
              <a:rPr lang="sr-Cyrl-RS" sz="2200" dirty="0" smtClean="0"/>
              <a:t>болнице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територији</a:t>
            </a:r>
            <a:r>
              <a:rPr lang="vi-VN" sz="2200" dirty="0" smtClean="0"/>
              <a:t> </a:t>
            </a:r>
            <a:r>
              <a:rPr lang="sr-Cyrl-RS" sz="2200" dirty="0" smtClean="0"/>
              <a:t>управног</a:t>
            </a:r>
            <a:r>
              <a:rPr lang="vi-VN" sz="2200" dirty="0" smtClean="0"/>
              <a:t> </a:t>
            </a:r>
            <a:r>
              <a:rPr lang="sr-Cyrl-RS" sz="2200" dirty="0" smtClean="0"/>
              <a:t>округа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којем</a:t>
            </a:r>
            <a:r>
              <a:rPr lang="vi-VN" sz="2200" dirty="0" smtClean="0"/>
              <a:t> </a:t>
            </a:r>
            <a:r>
              <a:rPr lang="sr-Cyrl-RS" sz="2200" dirty="0" smtClean="0"/>
              <a:t>има</a:t>
            </a:r>
            <a:r>
              <a:rPr lang="vi-VN" sz="2200" dirty="0" smtClean="0"/>
              <a:t> </a:t>
            </a:r>
            <a:r>
              <a:rPr lang="sr-Cyrl-RS" sz="2200" dirty="0" smtClean="0"/>
              <a:t>седиште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територији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коју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болница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јавној</a:t>
            </a:r>
            <a:r>
              <a:rPr lang="vi-VN" sz="2200" dirty="0" smtClean="0"/>
              <a:t> </a:t>
            </a:r>
            <a:r>
              <a:rPr lang="sr-Cyrl-RS" sz="2200" dirty="0" smtClean="0"/>
              <a:t>својини</a:t>
            </a:r>
            <a:r>
              <a:rPr lang="vi-VN" sz="2200" dirty="0" smtClean="0"/>
              <a:t> </a:t>
            </a:r>
            <a:r>
              <a:rPr lang="sr-Cyrl-RS" sz="2200" dirty="0" smtClean="0"/>
              <a:t>основана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</a:t>
            </a:r>
            <a:endParaRPr lang="vi-VN" sz="2200" dirty="0" smtClean="0"/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организује</a:t>
            </a:r>
            <a:r>
              <a:rPr lang="en-US" sz="2200" dirty="0" smtClean="0"/>
              <a:t> </a:t>
            </a:r>
            <a:r>
              <a:rPr lang="sr-Cyrl-RS" sz="2200" dirty="0" smtClean="0"/>
              <a:t>свој</a:t>
            </a:r>
            <a:r>
              <a:rPr lang="en-US" sz="2200" dirty="0" smtClean="0"/>
              <a:t> </a:t>
            </a:r>
            <a:r>
              <a:rPr lang="sr-Cyrl-RS" sz="2200" dirty="0" smtClean="0"/>
              <a:t>рад</a:t>
            </a:r>
            <a:r>
              <a:rPr lang="en-US" sz="2200" dirty="0" smtClean="0"/>
              <a:t> </a:t>
            </a:r>
            <a:r>
              <a:rPr lang="sr-Cyrl-RS" sz="2200" dirty="0" smtClean="0"/>
              <a:t>тако</a:t>
            </a:r>
            <a:r>
              <a:rPr lang="en-US" sz="2200" dirty="0" smtClean="0"/>
              <a:t> </a:t>
            </a:r>
            <a:r>
              <a:rPr lang="sr-Cyrl-RS" sz="2200" dirty="0" smtClean="0"/>
              <a:t>да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услуге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пацијентима</a:t>
            </a:r>
            <a:r>
              <a:rPr lang="en-US" sz="2200" dirty="0" smtClean="0"/>
              <a:t> </a:t>
            </a:r>
            <a:r>
              <a:rPr lang="sr-Cyrl-RS" sz="2200" dirty="0" smtClean="0"/>
              <a:t>пружају</a:t>
            </a:r>
            <a:r>
              <a:rPr lang="en-US" sz="2200" dirty="0" smtClean="0"/>
              <a:t> </a:t>
            </a:r>
            <a:r>
              <a:rPr lang="sr-Cyrl-RS" sz="2200" dirty="0" smtClean="0"/>
              <a:t>претежно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амбулантно</a:t>
            </a:r>
            <a:r>
              <a:rPr lang="en-US" sz="2200" dirty="0" smtClean="0"/>
              <a:t>-</a:t>
            </a:r>
            <a:r>
              <a:rPr lang="sr-Cyrl-RS" sz="2200" dirty="0" smtClean="0"/>
              <a:t>поликлиничким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условима</a:t>
            </a:r>
            <a:r>
              <a:rPr lang="en-US" sz="2200" dirty="0" smtClean="0"/>
              <a:t>, </a:t>
            </a:r>
            <a:r>
              <a:rPr lang="sr-Cyrl-RS" sz="2200" dirty="0" smtClean="0"/>
              <a:t>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стационарним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условима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dirty="0" smtClean="0"/>
              <a:t>када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то</a:t>
            </a:r>
            <a:r>
              <a:rPr lang="en-US" sz="2200" dirty="0" smtClean="0"/>
              <a:t> </a:t>
            </a:r>
            <a:r>
              <a:rPr lang="sr-Cyrl-RS" sz="2200" dirty="0" smtClean="0"/>
              <a:t>оправдано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медицински</a:t>
            </a:r>
            <a:r>
              <a:rPr lang="en-US" sz="2200" dirty="0" smtClean="0"/>
              <a:t> </a:t>
            </a:r>
            <a:r>
              <a:rPr lang="sr-Cyrl-RS" sz="2200" dirty="0" smtClean="0"/>
              <a:t>неопходно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продужено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</a:t>
            </a:r>
            <a:r>
              <a:rPr lang="en-US" sz="2200" dirty="0" smtClean="0"/>
              <a:t>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негу</a:t>
            </a:r>
            <a:r>
              <a:rPr lang="en-US" sz="2200" dirty="0" smtClean="0"/>
              <a:t>, </a:t>
            </a:r>
            <a:r>
              <a:rPr lang="sr-Cyrl-RS" sz="2200" dirty="0" smtClean="0"/>
              <a:t>палијативно</a:t>
            </a:r>
            <a:r>
              <a:rPr lang="en-US" sz="2200" dirty="0" smtClean="0"/>
              <a:t> </a:t>
            </a:r>
            <a:r>
              <a:rPr lang="sr-Cyrl-RS" sz="2200" dirty="0" smtClean="0"/>
              <a:t>збрињавање</a:t>
            </a:r>
            <a:r>
              <a:rPr lang="en-US" sz="2200" dirty="0" smtClean="0"/>
              <a:t>, </a:t>
            </a:r>
            <a:r>
              <a:rPr lang="sr-Cyrl-RS" sz="2200" dirty="0" smtClean="0"/>
              <a:t>физикалну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рехабилитацију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лечење</a:t>
            </a:r>
            <a:r>
              <a:rPr lang="en-US" sz="2200" dirty="0" smtClean="0"/>
              <a:t> </a:t>
            </a:r>
            <a:r>
              <a:rPr lang="sr-Cyrl-RS" sz="2200" dirty="0" smtClean="0"/>
              <a:t>оболелих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току</a:t>
            </a:r>
            <a:r>
              <a:rPr lang="en-US" sz="2200" dirty="0" smtClean="0"/>
              <a:t> </a:t>
            </a:r>
            <a:r>
              <a:rPr lang="sr-Cyrl-RS" sz="2200" dirty="0" smtClean="0"/>
              <a:t>дневног</a:t>
            </a:r>
            <a:r>
              <a:rPr lang="en-US" sz="2200" dirty="0" smtClean="0"/>
              <a:t> </a:t>
            </a:r>
            <a:r>
              <a:rPr lang="sr-Cyrl-RS" sz="2200" dirty="0" smtClean="0"/>
              <a:t>рада</a:t>
            </a:r>
            <a:r>
              <a:rPr lang="en-US" sz="2200" dirty="0" smtClean="0"/>
              <a:t> (</a:t>
            </a:r>
            <a:r>
              <a:rPr lang="sr-Cyrl-RS" sz="2200" dirty="0" smtClean="0"/>
              <a:t>дневна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болница</a:t>
            </a:r>
            <a:r>
              <a:rPr lang="en-US" sz="2200" dirty="0" smtClean="0"/>
              <a:t>). </a:t>
            </a:r>
          </a:p>
          <a:p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бити</a:t>
            </a:r>
            <a:r>
              <a:rPr lang="en-US" sz="2200" dirty="0" smtClean="0"/>
              <a:t> </a:t>
            </a:r>
            <a:r>
              <a:rPr lang="sr-Cyrl-RS" sz="2200" b="1" dirty="0" smtClean="0"/>
              <a:t>општа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специјална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955.WAV">
            <a:hlinkClick r:id="" action="ppaction://media"/>
          </p:cNvPr>
          <p:cNvPicPr>
            <a:picLocks noRot="1" noChangeAspect="1"/>
          </p:cNvPicPr>
          <p:nvPr>
            <a:wavAudioFile r:embed="rId1" name="~PP295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Општа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934"/>
            <a:ext cx="8424936" cy="6165304"/>
          </a:xfrm>
        </p:spPr>
        <p:txBody>
          <a:bodyPr>
            <a:noAutofit/>
          </a:bodyPr>
          <a:lstStyle/>
          <a:p>
            <a:r>
              <a:rPr lang="sr-Cyrl-RS" sz="1700" b="1" dirty="0" smtClean="0"/>
              <a:t>Општа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болница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пружа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здравствену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заштиту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лицима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свих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узраста</a:t>
            </a:r>
            <a:r>
              <a:rPr lang="en-US" sz="1700" b="1" dirty="0" smtClean="0"/>
              <a:t>, </a:t>
            </a:r>
            <a:r>
              <a:rPr lang="sr-Cyrl-RS" sz="1700" b="1" dirty="0" smtClean="0"/>
              <a:t>оболелих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од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разних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врста</a:t>
            </a:r>
            <a:r>
              <a:rPr lang="en-US" sz="1700" b="1" dirty="0" smtClean="0"/>
              <a:t> </a:t>
            </a:r>
            <a:r>
              <a:rPr lang="sr-Cyrl-RS" sz="1700" b="1" dirty="0" smtClean="0"/>
              <a:t>болести</a:t>
            </a:r>
            <a:r>
              <a:rPr lang="en-US" sz="1700" b="1" dirty="0" smtClean="0"/>
              <a:t>.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јавној</a:t>
            </a:r>
            <a:r>
              <a:rPr lang="en-US" sz="1700" dirty="0" smtClean="0"/>
              <a:t> </a:t>
            </a:r>
            <a:r>
              <a:rPr lang="sr-Cyrl-RS" sz="1700" dirty="0" smtClean="0"/>
              <a:t>својини</a:t>
            </a:r>
            <a:r>
              <a:rPr lang="en-US" sz="1700" dirty="0" smtClean="0"/>
              <a:t> </a:t>
            </a:r>
            <a:r>
              <a:rPr lang="sr-Cyrl-RS" sz="1700" dirty="0" smtClean="0"/>
              <a:t>оснива</a:t>
            </a:r>
            <a:r>
              <a:rPr lang="en-US" sz="1700" dirty="0" smtClean="0"/>
              <a:t> </a:t>
            </a:r>
            <a:r>
              <a:rPr lang="sr-Cyrl-RS" sz="1700" dirty="0" smtClean="0"/>
              <a:t>се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територију</a:t>
            </a:r>
            <a:r>
              <a:rPr lang="en-US" sz="1700" dirty="0" smtClean="0"/>
              <a:t> </a:t>
            </a:r>
            <a:r>
              <a:rPr lang="sr-Cyrl-RS" sz="1700" dirty="0" smtClean="0"/>
              <a:t>једне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више</a:t>
            </a:r>
            <a:r>
              <a:rPr lang="en-US" sz="1700" dirty="0" smtClean="0"/>
              <a:t> </a:t>
            </a:r>
            <a:r>
              <a:rPr lang="sr-Cyrl-RS" sz="1700" dirty="0" smtClean="0"/>
              <a:t>јединица</a:t>
            </a:r>
            <a:r>
              <a:rPr lang="en-US" sz="1700" dirty="0" smtClean="0"/>
              <a:t> </a:t>
            </a:r>
            <a:r>
              <a:rPr lang="sr-Cyrl-RS" sz="1700" dirty="0" smtClean="0"/>
              <a:t>локалне</a:t>
            </a:r>
            <a:r>
              <a:rPr lang="en-US" sz="1700" dirty="0" smtClean="0"/>
              <a:t> </a:t>
            </a:r>
            <a:r>
              <a:rPr lang="sr-Cyrl-RS" sz="1700" dirty="0" smtClean="0"/>
              <a:t>самоуправе</a:t>
            </a:r>
            <a:r>
              <a:rPr lang="en-US" sz="1700" dirty="0" smtClean="0"/>
              <a:t>.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мора</a:t>
            </a:r>
            <a:r>
              <a:rPr lang="en-US" sz="1700" dirty="0" smtClean="0"/>
              <a:t> </a:t>
            </a:r>
            <a:r>
              <a:rPr lang="sr-Cyrl-RS" sz="1700" dirty="0" smtClean="0"/>
              <a:t>обављати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  <a:r>
              <a:rPr lang="sr-Cyrl-RS" sz="1700" dirty="0" smtClean="0"/>
              <a:t>најмање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: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1) </a:t>
            </a:r>
            <a:r>
              <a:rPr lang="sr-Cyrl-RS" sz="1700" dirty="0" smtClean="0"/>
              <a:t>пријема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збрињавања</a:t>
            </a:r>
            <a:r>
              <a:rPr lang="en-US" sz="1700" dirty="0" smtClean="0"/>
              <a:t> </a:t>
            </a:r>
            <a:r>
              <a:rPr lang="sr-Cyrl-RS" sz="1700" dirty="0" smtClean="0"/>
              <a:t>хитних</a:t>
            </a:r>
            <a:r>
              <a:rPr lang="en-US" sz="1700" dirty="0" smtClean="0"/>
              <a:t> </a:t>
            </a:r>
            <a:r>
              <a:rPr lang="sr-Cyrl-RS" sz="1700" dirty="0" smtClean="0"/>
              <a:t>стања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2) </a:t>
            </a:r>
            <a:r>
              <a:rPr lang="sr-Cyrl-RS" sz="1700" dirty="0" smtClean="0"/>
              <a:t>специјалистичко консултативне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стационарне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делатности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 </a:t>
            </a:r>
            <a:r>
              <a:rPr lang="sr-Cyrl-RS" sz="1700" dirty="0" smtClean="0"/>
              <a:t>интерне</a:t>
            </a:r>
            <a:r>
              <a:rPr lang="en-US" sz="1700" dirty="0" smtClean="0"/>
              <a:t> </a:t>
            </a:r>
            <a:r>
              <a:rPr lang="sr-Cyrl-RS" sz="1700" dirty="0" smtClean="0"/>
              <a:t>медицине</a:t>
            </a:r>
            <a:r>
              <a:rPr lang="en-US" sz="1700" dirty="0" smtClean="0"/>
              <a:t>, </a:t>
            </a:r>
            <a:r>
              <a:rPr lang="sr-Cyrl-RS" sz="1700" dirty="0" smtClean="0"/>
              <a:t>педијатрије</a:t>
            </a:r>
            <a:r>
              <a:rPr lang="en-US" sz="1700" dirty="0" smtClean="0"/>
              <a:t>, </a:t>
            </a:r>
            <a:r>
              <a:rPr lang="sr-Cyrl-RS" sz="1700" dirty="0" smtClean="0"/>
              <a:t>гинекологије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акушерства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опште</a:t>
            </a:r>
            <a:r>
              <a:rPr lang="en-US" sz="1700" dirty="0" smtClean="0"/>
              <a:t> </a:t>
            </a:r>
            <a:r>
              <a:rPr lang="sr-Cyrl-RS" sz="1700" dirty="0" smtClean="0"/>
              <a:t>хирургије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sv-SE" sz="1700" dirty="0" smtClean="0"/>
              <a:t>3) </a:t>
            </a:r>
            <a:r>
              <a:rPr lang="sr-Cyrl-RS" sz="1700" dirty="0" smtClean="0"/>
              <a:t>лабораторијске</a:t>
            </a:r>
            <a:r>
              <a:rPr lang="sv-SE" sz="1700" dirty="0" smtClean="0"/>
              <a:t>, </a:t>
            </a:r>
            <a:r>
              <a:rPr lang="sr-Cyrl-RS" sz="1700" dirty="0" smtClean="0"/>
              <a:t>радиолошке</a:t>
            </a:r>
            <a:r>
              <a:rPr lang="sv-SE" sz="1700" dirty="0" smtClean="0"/>
              <a:t> </a:t>
            </a:r>
            <a:r>
              <a:rPr lang="sr-Cyrl-RS" sz="1700" dirty="0" smtClean="0"/>
              <a:t>и</a:t>
            </a:r>
            <a:r>
              <a:rPr lang="sv-SE" sz="1700" dirty="0" smtClean="0"/>
              <a:t> </a:t>
            </a:r>
            <a:r>
              <a:rPr lang="sr-Cyrl-RS" sz="1700" dirty="0" smtClean="0"/>
              <a:t>друге</a:t>
            </a:r>
            <a:r>
              <a:rPr lang="sv-SE" sz="1700" dirty="0" smtClean="0"/>
              <a:t> </a:t>
            </a:r>
            <a:r>
              <a:rPr lang="sr-Cyrl-RS" sz="1700" dirty="0" smtClean="0"/>
              <a:t>дијагностике</a:t>
            </a:r>
            <a:r>
              <a:rPr lang="sv-SE" sz="1700" dirty="0" smtClean="0"/>
              <a:t> </a:t>
            </a:r>
            <a:r>
              <a:rPr lang="sr-Cyrl-RS" sz="1700" dirty="0" smtClean="0"/>
              <a:t>у</a:t>
            </a:r>
            <a:r>
              <a:rPr lang="sv-SE" sz="1700" dirty="0" smtClean="0"/>
              <a:t> </a:t>
            </a:r>
            <a:r>
              <a:rPr lang="sr-Cyrl-RS" sz="1700" dirty="0" smtClean="0"/>
              <a:t>складу</a:t>
            </a:r>
            <a:r>
              <a:rPr lang="sv-SE" sz="1700" dirty="0" smtClean="0"/>
              <a:t> </a:t>
            </a:r>
            <a:r>
              <a:rPr lang="sr-Cyrl-RS" sz="1700" dirty="0" smtClean="0"/>
              <a:t>са</a:t>
            </a:r>
            <a:r>
              <a:rPr lang="sv-SE" sz="1700" dirty="0" smtClean="0"/>
              <a:t> </a:t>
            </a:r>
            <a:r>
              <a:rPr lang="sr-Cyrl-RS" sz="1700" dirty="0" smtClean="0"/>
              <a:t>својом</a:t>
            </a:r>
            <a:r>
              <a:rPr lang="sv-SE" sz="1700" dirty="0" smtClean="0"/>
              <a:t> </a:t>
            </a:r>
            <a:r>
              <a:rPr lang="sr-Cyrl-RS" sz="1700" dirty="0" smtClean="0"/>
              <a:t>делатношћу</a:t>
            </a:r>
            <a:r>
              <a:rPr lang="sv-SE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4) </a:t>
            </a:r>
            <a:r>
              <a:rPr lang="sr-Cyrl-RS" sz="1700" dirty="0" smtClean="0"/>
              <a:t>анестезиологије</a:t>
            </a:r>
            <a:r>
              <a:rPr lang="en-US" sz="1700" dirty="0" smtClean="0"/>
              <a:t> </a:t>
            </a:r>
            <a:r>
              <a:rPr lang="sr-Cyrl-RS" sz="1700" dirty="0" smtClean="0"/>
              <a:t>са</a:t>
            </a:r>
            <a:r>
              <a:rPr lang="en-US" sz="1700" dirty="0" smtClean="0"/>
              <a:t> </a:t>
            </a:r>
            <a:r>
              <a:rPr lang="sr-Cyrl-RS" sz="1700" dirty="0" smtClean="0"/>
              <a:t>реаниматологијом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интензивном</a:t>
            </a:r>
            <a:r>
              <a:rPr lang="en-US" sz="1700" dirty="0" smtClean="0"/>
              <a:t> </a:t>
            </a:r>
            <a:r>
              <a:rPr lang="sr-Cyrl-RS" sz="1700" dirty="0" smtClean="0"/>
              <a:t>терапијом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5) </a:t>
            </a:r>
            <a:r>
              <a:rPr lang="sr-Cyrl-RS" sz="1700" dirty="0" smtClean="0"/>
              <a:t>апотекарске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делатности</a:t>
            </a:r>
            <a:r>
              <a:rPr lang="en-US" sz="1700" dirty="0" smtClean="0"/>
              <a:t>, </a:t>
            </a:r>
            <a:r>
              <a:rPr lang="sr-Cyrl-RS" sz="1700" dirty="0" smtClean="0"/>
              <a:t>преко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болничке</a:t>
            </a:r>
            <a:r>
              <a:rPr lang="en-US" sz="1700" dirty="0" smtClean="0"/>
              <a:t> </a:t>
            </a:r>
            <a:r>
              <a:rPr lang="sr-Cyrl-RS" sz="1700" dirty="0" smtClean="0"/>
              <a:t>апотеке</a:t>
            </a:r>
            <a:r>
              <a:rPr lang="en-US" sz="1700" dirty="0" smtClean="0"/>
              <a:t>. </a:t>
            </a:r>
          </a:p>
          <a:p>
            <a:pPr marL="0" indent="0">
              <a:buNone/>
            </a:pPr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мора</a:t>
            </a:r>
            <a:r>
              <a:rPr lang="en-US" sz="1700" dirty="0" smtClean="0"/>
              <a:t> </a:t>
            </a:r>
            <a:r>
              <a:rPr lang="sr-Cyrl-RS" sz="1700" dirty="0" smtClean="0"/>
              <a:t>обезбедити</a:t>
            </a:r>
            <a:r>
              <a:rPr lang="en-US" sz="1700" dirty="0" smtClean="0"/>
              <a:t>, </a:t>
            </a:r>
            <a:r>
              <a:rPr lang="sr-Cyrl-RS" sz="1700" dirty="0" smtClean="0"/>
              <a:t>самостално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преко</a:t>
            </a:r>
            <a:r>
              <a:rPr lang="en-US" sz="1700" dirty="0" smtClean="0"/>
              <a:t> </a:t>
            </a:r>
            <a:r>
              <a:rPr lang="sr-Cyrl-RS" sz="1700" dirty="0" smtClean="0"/>
              <a:t>друге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установе и</a:t>
            </a:r>
            <a:r>
              <a:rPr lang="en-US" sz="1700" dirty="0" smtClean="0"/>
              <a:t>: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1) </a:t>
            </a:r>
            <a:r>
              <a:rPr lang="sr-Cyrl-RS" sz="1700" dirty="0" smtClean="0"/>
              <a:t>санитетски</a:t>
            </a:r>
            <a:r>
              <a:rPr lang="en-US" sz="1700" dirty="0" smtClean="0"/>
              <a:t> </a:t>
            </a:r>
            <a:r>
              <a:rPr lang="sr-Cyrl-RS" sz="1700" dirty="0" smtClean="0"/>
              <a:t>превоз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упућивање</a:t>
            </a:r>
            <a:r>
              <a:rPr lang="en-US" sz="1700" dirty="0" smtClean="0"/>
              <a:t> </a:t>
            </a:r>
            <a:r>
              <a:rPr lang="sr-Cyrl-RS" sz="1700" dirty="0" smtClean="0"/>
              <a:t>пацијената</a:t>
            </a:r>
            <a:r>
              <a:rPr lang="en-US" sz="1700" dirty="0" smtClean="0"/>
              <a:t> </a:t>
            </a:r>
            <a:r>
              <a:rPr lang="sr-Cyrl-RS" sz="1700" dirty="0" smtClean="0"/>
              <a:t>у</a:t>
            </a:r>
            <a:r>
              <a:rPr lang="en-US" sz="1700" dirty="0" smtClean="0"/>
              <a:t> </a:t>
            </a:r>
            <a:r>
              <a:rPr lang="sr-Cyrl-RS" sz="1700" dirty="0" smtClean="0"/>
              <a:t>другу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здравствену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установу</a:t>
            </a:r>
            <a:r>
              <a:rPr lang="en-US" sz="1700" dirty="0" smtClean="0"/>
              <a:t> </a:t>
            </a:r>
            <a:r>
              <a:rPr lang="sr-Cyrl-RS" sz="1700" dirty="0" smtClean="0"/>
              <a:t>на</a:t>
            </a:r>
            <a:r>
              <a:rPr lang="en-US" sz="1700" dirty="0" smtClean="0"/>
              <a:t> </a:t>
            </a:r>
            <a:r>
              <a:rPr lang="sr-Cyrl-RS" sz="1700" dirty="0" smtClean="0"/>
              <a:t>секундарном</a:t>
            </a:r>
            <a:r>
              <a:rPr lang="en-US" sz="1700" dirty="0" smtClean="0"/>
              <a:t> </a:t>
            </a:r>
            <a:r>
              <a:rPr lang="sr-Cyrl-RS" sz="1700" dirty="0" smtClean="0"/>
              <a:t>или</a:t>
            </a:r>
            <a:r>
              <a:rPr lang="en-US" sz="1700" dirty="0" smtClean="0"/>
              <a:t> </a:t>
            </a:r>
            <a:r>
              <a:rPr lang="sr-Cyrl-RS" sz="1700" dirty="0" smtClean="0"/>
              <a:t>терцијарном</a:t>
            </a:r>
            <a:r>
              <a:rPr lang="en-US" sz="1700" dirty="0" smtClean="0"/>
              <a:t> </a:t>
            </a:r>
            <a:r>
              <a:rPr lang="sr-Cyrl-RS" sz="1700" dirty="0" smtClean="0"/>
              <a:t>нивоу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заштите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2) </a:t>
            </a:r>
            <a:r>
              <a:rPr lang="sr-Cyrl-RS" sz="1700" dirty="0" smtClean="0"/>
              <a:t>адекватне</a:t>
            </a:r>
            <a:r>
              <a:rPr lang="en-US" sz="1700" dirty="0" smtClean="0"/>
              <a:t> </a:t>
            </a:r>
            <a:r>
              <a:rPr lang="sr-Cyrl-RS" sz="1700" dirty="0" smtClean="0"/>
              <a:t>количине</a:t>
            </a:r>
            <a:r>
              <a:rPr lang="en-US" sz="1700" dirty="0" smtClean="0"/>
              <a:t> </a:t>
            </a:r>
            <a:r>
              <a:rPr lang="sr-Cyrl-RS" sz="1700" dirty="0" smtClean="0"/>
              <a:t>крви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компонената</a:t>
            </a:r>
            <a:r>
              <a:rPr lang="en-US" sz="1700" dirty="0" smtClean="0"/>
              <a:t> </a:t>
            </a:r>
            <a:r>
              <a:rPr lang="sr-Cyrl-RS" sz="1700" dirty="0" smtClean="0"/>
              <a:t>крви</a:t>
            </a:r>
            <a:r>
              <a:rPr lang="en-US" sz="1700" dirty="0" smtClean="0"/>
              <a:t> </a:t>
            </a:r>
            <a:r>
              <a:rPr lang="sr-Cyrl-RS" sz="1700" dirty="0" smtClean="0"/>
              <a:t>за</a:t>
            </a:r>
            <a:r>
              <a:rPr lang="en-US" sz="1700" dirty="0" smtClean="0"/>
              <a:t> </a:t>
            </a:r>
            <a:r>
              <a:rPr lang="sr-Cyrl-RS" sz="1700" dirty="0" smtClean="0"/>
              <a:t>пацијенте</a:t>
            </a:r>
            <a:r>
              <a:rPr lang="en-US" sz="1700" dirty="0" smtClean="0"/>
              <a:t> </a:t>
            </a:r>
            <a:r>
              <a:rPr lang="sr-Cyrl-RS" sz="1700" dirty="0" smtClean="0"/>
              <a:t>те</a:t>
            </a:r>
            <a:r>
              <a:rPr lang="en-US" sz="1700" dirty="0" smtClean="0"/>
              <a:t> </a:t>
            </a:r>
            <a:r>
              <a:rPr lang="sr-Cyrl-RS" sz="1700" dirty="0" smtClean="0"/>
              <a:t>здравствене</a:t>
            </a:r>
            <a:r>
              <a:rPr lang="en-US" sz="1700" dirty="0" smtClean="0"/>
              <a:t> </a:t>
            </a:r>
            <a:r>
              <a:rPr lang="sr-Cyrl-RS" sz="1700" dirty="0" smtClean="0"/>
              <a:t>установе</a:t>
            </a:r>
            <a:r>
              <a:rPr lang="en-US" sz="1700" dirty="0" smtClean="0"/>
              <a:t> </a:t>
            </a:r>
          </a:p>
          <a:p>
            <a:pPr>
              <a:buNone/>
            </a:pPr>
            <a:r>
              <a:rPr lang="sr-Cyrl-RS" sz="1700" dirty="0" smtClean="0"/>
              <a:t>	</a:t>
            </a:r>
            <a:r>
              <a:rPr lang="en-US" sz="1700" dirty="0" smtClean="0"/>
              <a:t>3) </a:t>
            </a:r>
            <a:r>
              <a:rPr lang="sr-Cyrl-RS" sz="1700" dirty="0" smtClean="0"/>
              <a:t>патолошкоанатомску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</a:p>
          <a:p>
            <a:r>
              <a:rPr lang="sr-Cyrl-RS" sz="1700" dirty="0" smtClean="0"/>
              <a:t>Општа</a:t>
            </a:r>
            <a:r>
              <a:rPr lang="en-US" sz="1700" dirty="0" smtClean="0"/>
              <a:t> </a:t>
            </a:r>
            <a:r>
              <a:rPr lang="sr-Cyrl-RS" sz="1700" dirty="0" smtClean="0"/>
              <a:t>болница</a:t>
            </a:r>
            <a:r>
              <a:rPr lang="en-US" sz="1700" dirty="0" smtClean="0"/>
              <a:t> </a:t>
            </a:r>
            <a:r>
              <a:rPr lang="sr-Cyrl-RS" sz="1700" dirty="0" smtClean="0"/>
              <a:t>може</a:t>
            </a:r>
            <a:r>
              <a:rPr lang="en-US" sz="1700" dirty="0" smtClean="0"/>
              <a:t> </a:t>
            </a:r>
            <a:r>
              <a:rPr lang="sr-Cyrl-RS" sz="1700" dirty="0" smtClean="0"/>
              <a:t>имати</a:t>
            </a:r>
            <a:r>
              <a:rPr lang="en-US" sz="1700" dirty="0" smtClean="0"/>
              <a:t> </a:t>
            </a:r>
            <a:r>
              <a:rPr lang="sr-Cyrl-RS" sz="1700" dirty="0" smtClean="0"/>
              <a:t>породилиште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обављати</a:t>
            </a:r>
            <a:r>
              <a:rPr lang="en-US" sz="1700" dirty="0" smtClean="0"/>
              <a:t> </a:t>
            </a:r>
            <a:r>
              <a:rPr lang="sr-Cyrl-RS" sz="1700" dirty="0" smtClean="0"/>
              <a:t>специјалистичко консултативну</a:t>
            </a:r>
            <a:r>
              <a:rPr lang="en-US" sz="1700" dirty="0" smtClean="0"/>
              <a:t> </a:t>
            </a:r>
            <a:r>
              <a:rPr lang="sr-Cyrl-RS" sz="1700" dirty="0" smtClean="0"/>
              <a:t>и</a:t>
            </a:r>
            <a:r>
              <a:rPr lang="en-US" sz="1700" dirty="0" smtClean="0"/>
              <a:t> </a:t>
            </a:r>
            <a:r>
              <a:rPr lang="sr-Cyrl-RS" sz="1700" dirty="0" smtClean="0"/>
              <a:t>стационарну</a:t>
            </a:r>
            <a:r>
              <a:rPr lang="en-US" sz="1700" dirty="0" smtClean="0"/>
              <a:t> </a:t>
            </a:r>
            <a:r>
              <a:rPr lang="sr-Cyrl-RS" sz="1700" dirty="0" smtClean="0"/>
              <a:t>делатност</a:t>
            </a:r>
            <a:r>
              <a:rPr lang="en-US" sz="1700" dirty="0" smtClean="0"/>
              <a:t> </a:t>
            </a:r>
            <a:r>
              <a:rPr lang="sr-Cyrl-RS" sz="1700" dirty="0" smtClean="0"/>
              <a:t>из</a:t>
            </a:r>
            <a:r>
              <a:rPr lang="en-US" sz="1700" dirty="0" smtClean="0"/>
              <a:t> </a:t>
            </a:r>
            <a:r>
              <a:rPr lang="sr-Cyrl-RS" sz="1700" dirty="0" smtClean="0"/>
              <a:t>других</a:t>
            </a:r>
            <a:r>
              <a:rPr lang="en-US" sz="1700" dirty="0" smtClean="0"/>
              <a:t> </a:t>
            </a:r>
            <a:r>
              <a:rPr lang="sr-Cyrl-RS" sz="1700" dirty="0" smtClean="0"/>
              <a:t>области</a:t>
            </a:r>
            <a:r>
              <a:rPr lang="en-US" sz="1700" dirty="0" smtClean="0"/>
              <a:t> </a:t>
            </a:r>
            <a:r>
              <a:rPr lang="sr-Cyrl-RS" sz="1700" dirty="0" smtClean="0"/>
              <a:t>медицине</a:t>
            </a:r>
            <a:r>
              <a:rPr lang="en-US" sz="1700" dirty="0" smtClean="0"/>
              <a:t>. </a:t>
            </a:r>
            <a:endParaRPr lang="en-US" sz="1700" dirty="0"/>
          </a:p>
        </p:txBody>
      </p:sp>
      <p:pic>
        <p:nvPicPr>
          <p:cNvPr id="4" name="~PP1343.WAV">
            <a:hlinkClick r:id="" action="ppaction://media"/>
          </p:cNvPr>
          <p:cNvPicPr>
            <a:picLocks noRot="1" noChangeAspect="1"/>
          </p:cNvPicPr>
          <p:nvPr>
            <a:wavAudioFile r:embed="rId1" name="~PP13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5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Специјална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900" b="1" dirty="0" smtClean="0"/>
              <a:t>Специјална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болница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пружа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здравствену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заштиту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лицима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одређених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категорија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становништва</a:t>
            </a:r>
            <a:r>
              <a:rPr lang="vi-VN" sz="1900" b="1" dirty="0" smtClean="0"/>
              <a:t>, </a:t>
            </a:r>
            <a:r>
              <a:rPr lang="sr-Cyrl-RS" sz="1900" b="1" dirty="0" smtClean="0"/>
              <a:t>односно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оболелима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одређених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болести</a:t>
            </a:r>
            <a:r>
              <a:rPr lang="vi-VN" sz="1900" b="1" dirty="0" smtClean="0"/>
              <a:t>, </a:t>
            </a:r>
            <a:r>
              <a:rPr lang="sr-Cyrl-RS" sz="1900" b="1" dirty="0" smtClean="0"/>
              <a:t>односно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из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једне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или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више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грана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или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области</a:t>
            </a:r>
            <a:r>
              <a:rPr lang="vi-VN" sz="1900" b="1" dirty="0" smtClean="0"/>
              <a:t> </a:t>
            </a:r>
            <a:r>
              <a:rPr lang="sr-Cyrl-RS" sz="1900" b="1" dirty="0" smtClean="0"/>
              <a:t>медицине</a:t>
            </a:r>
            <a:r>
              <a:rPr lang="vi-VN" sz="1900" b="1" dirty="0" smtClean="0"/>
              <a:t>.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 </a:t>
            </a:r>
            <a:r>
              <a:rPr lang="sr-Cyrl-RS" sz="1900" dirty="0" smtClean="0"/>
              <a:t>специјалистичко консултативну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стационарну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области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је</a:t>
            </a:r>
            <a:r>
              <a:rPr lang="en-US" sz="1900" dirty="0" smtClean="0"/>
              <a:t> </a:t>
            </a:r>
            <a:r>
              <a:rPr lang="sr-Cyrl-RS" sz="1900" dirty="0" smtClean="0"/>
              <a:t>основана</a:t>
            </a:r>
            <a:r>
              <a:rPr lang="en-US" sz="1900" dirty="0" smtClean="0"/>
              <a:t>.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,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складу</a:t>
            </a:r>
            <a:r>
              <a:rPr lang="en-US" sz="1900" dirty="0" smtClean="0"/>
              <a:t> </a:t>
            </a:r>
            <a:r>
              <a:rPr lang="sr-Cyrl-RS" sz="1900" dirty="0" smtClean="0"/>
              <a:t>са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делатношћу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, </a:t>
            </a:r>
            <a:r>
              <a:rPr lang="sr-Cyrl-RS" sz="1900" dirty="0" smtClean="0"/>
              <a:t>мора</a:t>
            </a:r>
            <a:r>
              <a:rPr lang="en-US" sz="1900" dirty="0" smtClean="0"/>
              <a:t> </a:t>
            </a:r>
            <a:r>
              <a:rPr lang="sr-Cyrl-RS" sz="1900" dirty="0" smtClean="0"/>
              <a:t>обезбедити</a:t>
            </a:r>
            <a:r>
              <a:rPr lang="en-US" sz="1900" dirty="0" smtClean="0"/>
              <a:t> </a:t>
            </a:r>
            <a:r>
              <a:rPr lang="sr-Cyrl-RS" sz="1900" dirty="0" smtClean="0"/>
              <a:t>самостално</a:t>
            </a:r>
            <a:r>
              <a:rPr lang="en-US" sz="1900" dirty="0" smtClean="0"/>
              <a:t> </a:t>
            </a:r>
            <a:r>
              <a:rPr lang="sr-Cyrl-RS" sz="1900" dirty="0" smtClean="0"/>
              <a:t>или</a:t>
            </a:r>
            <a:r>
              <a:rPr lang="en-US" sz="1900" dirty="0" smtClean="0"/>
              <a:t> </a:t>
            </a:r>
            <a:r>
              <a:rPr lang="sr-Cyrl-RS" sz="1900" dirty="0" smtClean="0"/>
              <a:t>преко</a:t>
            </a:r>
            <a:r>
              <a:rPr lang="en-US" sz="1900" dirty="0" smtClean="0"/>
              <a:t> </a:t>
            </a:r>
            <a:r>
              <a:rPr lang="sr-Cyrl-RS" sz="1900" dirty="0" smtClean="0"/>
              <a:t>друге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установе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: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pl-PL" sz="1900" dirty="0" smtClean="0"/>
              <a:t>1) </a:t>
            </a:r>
            <a:r>
              <a:rPr lang="sr-Cyrl-RS" sz="1900" dirty="0" smtClean="0"/>
              <a:t>лабораторијску</a:t>
            </a:r>
            <a:r>
              <a:rPr lang="pl-PL" sz="1900" dirty="0" smtClean="0"/>
              <a:t> </a:t>
            </a:r>
            <a:r>
              <a:rPr lang="sr-Cyrl-RS" sz="1900" dirty="0" smtClean="0"/>
              <a:t>и</a:t>
            </a:r>
            <a:r>
              <a:rPr lang="pl-PL" sz="1900" dirty="0" smtClean="0"/>
              <a:t> </a:t>
            </a:r>
            <a:r>
              <a:rPr lang="sr-Cyrl-RS" sz="1900" dirty="0" smtClean="0"/>
              <a:t>другу</a:t>
            </a:r>
            <a:r>
              <a:rPr lang="pl-PL" sz="1900" dirty="0" smtClean="0"/>
              <a:t> </a:t>
            </a:r>
            <a:r>
              <a:rPr lang="sr-Cyrl-RS" sz="1900" dirty="0" smtClean="0"/>
              <a:t>дијагностику</a:t>
            </a:r>
            <a:r>
              <a:rPr lang="pl-PL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2) </a:t>
            </a:r>
            <a:r>
              <a:rPr lang="sr-Cyrl-RS" sz="1900" dirty="0" smtClean="0"/>
              <a:t>апотекарску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3) </a:t>
            </a:r>
            <a:r>
              <a:rPr lang="sr-Cyrl-RS" sz="1900" dirty="0" smtClean="0"/>
              <a:t>санитетски</a:t>
            </a:r>
            <a:r>
              <a:rPr lang="en-US" sz="1900" dirty="0" smtClean="0"/>
              <a:t> </a:t>
            </a:r>
            <a:r>
              <a:rPr lang="sr-Cyrl-RS" sz="1900" dirty="0" smtClean="0"/>
              <a:t>превоз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упућивање</a:t>
            </a:r>
            <a:r>
              <a:rPr lang="en-US" sz="1900" dirty="0" smtClean="0"/>
              <a:t> </a:t>
            </a:r>
            <a:r>
              <a:rPr lang="sr-Cyrl-RS" sz="1900" dirty="0" smtClean="0"/>
              <a:t>пацијената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другу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установу</a:t>
            </a:r>
            <a:r>
              <a:rPr lang="en-US" sz="1900" dirty="0" smtClean="0"/>
              <a:t> </a:t>
            </a:r>
            <a:r>
              <a:rPr lang="sr-Cyrl-RS" sz="1900" dirty="0" smtClean="0"/>
              <a:t>на</a:t>
            </a:r>
            <a:r>
              <a:rPr lang="en-US" sz="1900" dirty="0" smtClean="0"/>
              <a:t> </a:t>
            </a:r>
            <a:r>
              <a:rPr lang="sr-Cyrl-RS" sz="1900" dirty="0" smtClean="0"/>
              <a:t>секундарном</a:t>
            </a:r>
            <a:r>
              <a:rPr lang="en-US" sz="1900" dirty="0" smtClean="0"/>
              <a:t> </a:t>
            </a:r>
            <a:r>
              <a:rPr lang="sr-Cyrl-RS" sz="1900" dirty="0" smtClean="0"/>
              <a:t>или</a:t>
            </a:r>
            <a:r>
              <a:rPr lang="en-US" sz="1900" dirty="0" smtClean="0"/>
              <a:t> </a:t>
            </a:r>
            <a:r>
              <a:rPr lang="sr-Cyrl-RS" sz="1900" dirty="0" smtClean="0"/>
              <a:t>терцијарном</a:t>
            </a:r>
            <a:r>
              <a:rPr lang="en-US" sz="1900" dirty="0" smtClean="0"/>
              <a:t> </a:t>
            </a:r>
            <a:r>
              <a:rPr lang="sr-Cyrl-RS" sz="1900" dirty="0" smtClean="0"/>
              <a:t>нивоу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4) </a:t>
            </a:r>
            <a:r>
              <a:rPr lang="sr-Cyrl-RS" sz="1900" dirty="0" smtClean="0"/>
              <a:t>адекватне</a:t>
            </a:r>
            <a:r>
              <a:rPr lang="en-US" sz="1900" dirty="0" smtClean="0"/>
              <a:t> </a:t>
            </a:r>
            <a:r>
              <a:rPr lang="sr-Cyrl-RS" sz="1900" dirty="0" smtClean="0"/>
              <a:t>количине</a:t>
            </a:r>
            <a:r>
              <a:rPr lang="en-US" sz="1900" dirty="0" smtClean="0"/>
              <a:t> </a:t>
            </a:r>
            <a:r>
              <a:rPr lang="sr-Cyrl-RS" sz="1900" dirty="0" smtClean="0"/>
              <a:t>крви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компонената</a:t>
            </a:r>
            <a:r>
              <a:rPr lang="en-US" sz="1900" dirty="0" smtClean="0"/>
              <a:t> </a:t>
            </a:r>
            <a:r>
              <a:rPr lang="sr-Cyrl-RS" sz="1900" dirty="0" smtClean="0"/>
              <a:t>крви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пацијенте</a:t>
            </a:r>
            <a:r>
              <a:rPr lang="en-US" sz="1900" dirty="0" smtClean="0"/>
              <a:t> </a:t>
            </a:r>
            <a:r>
              <a:rPr lang="sr-Cyrl-RS" sz="1900" dirty="0" smtClean="0"/>
              <a:t>те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установе</a:t>
            </a:r>
            <a:r>
              <a:rPr lang="en-US" sz="1900" dirty="0" smtClean="0"/>
              <a:t> </a:t>
            </a:r>
          </a:p>
          <a:p>
            <a:pPr>
              <a:buNone/>
            </a:pPr>
            <a:r>
              <a:rPr lang="sr-Cyrl-RS" sz="1900" dirty="0" smtClean="0"/>
              <a:t>	</a:t>
            </a:r>
            <a:r>
              <a:rPr lang="en-US" sz="1900" dirty="0" smtClean="0"/>
              <a:t>5) </a:t>
            </a:r>
            <a:r>
              <a:rPr lang="sr-Cyrl-RS" sz="1900" dirty="0" smtClean="0"/>
              <a:t>патолошко</a:t>
            </a:r>
            <a:r>
              <a:rPr lang="en-US" sz="1900" dirty="0" smtClean="0"/>
              <a:t>-</a:t>
            </a:r>
            <a:r>
              <a:rPr lang="sr-Cyrl-RS" sz="1900" dirty="0" smtClean="0"/>
              <a:t>анатомску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</a:p>
          <a:p>
            <a:r>
              <a:rPr lang="sr-Cyrl-RS" sz="1900" dirty="0" smtClean="0"/>
              <a:t>Специјална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јавној</a:t>
            </a:r>
            <a:r>
              <a:rPr lang="en-US" sz="1900" dirty="0" smtClean="0"/>
              <a:t> </a:t>
            </a:r>
            <a:r>
              <a:rPr lang="sr-Cyrl-RS" sz="1900" dirty="0" smtClean="0"/>
              <a:t>својини</a:t>
            </a:r>
            <a:r>
              <a:rPr lang="en-US" sz="1900" dirty="0" smtClean="0"/>
              <a:t>,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чијем</a:t>
            </a:r>
            <a:r>
              <a:rPr lang="en-US" sz="1900" dirty="0" smtClean="0"/>
              <a:t> </a:t>
            </a:r>
            <a:r>
              <a:rPr lang="sr-Cyrl-RS" sz="1900" dirty="0" smtClean="0"/>
              <a:t>седишту</a:t>
            </a:r>
            <a:r>
              <a:rPr lang="en-US" sz="1900" dirty="0" smtClean="0"/>
              <a:t> </a:t>
            </a:r>
            <a:r>
              <a:rPr lang="sr-Cyrl-RS" sz="1900" dirty="0" smtClean="0"/>
              <a:t>не</a:t>
            </a:r>
            <a:r>
              <a:rPr lang="en-US" sz="1900" dirty="0" smtClean="0"/>
              <a:t> </a:t>
            </a:r>
            <a:r>
              <a:rPr lang="sr-Cyrl-RS" sz="1900" dirty="0" smtClean="0"/>
              <a:t>постоји</a:t>
            </a:r>
            <a:r>
              <a:rPr lang="en-US" sz="1900" dirty="0" smtClean="0"/>
              <a:t> </a:t>
            </a:r>
            <a:r>
              <a:rPr lang="sr-Cyrl-RS" sz="1900" dirty="0" smtClean="0"/>
              <a:t>општа</a:t>
            </a:r>
            <a:r>
              <a:rPr lang="en-US" sz="1900" dirty="0" smtClean="0"/>
              <a:t> </a:t>
            </a:r>
            <a:r>
              <a:rPr lang="sr-Cyrl-RS" sz="1900" dirty="0" smtClean="0"/>
              <a:t>болница</a:t>
            </a:r>
            <a:r>
              <a:rPr lang="en-US" sz="1900" dirty="0" smtClean="0"/>
              <a:t> </a:t>
            </a:r>
            <a:r>
              <a:rPr lang="sr-Cyrl-RS" sz="1900" dirty="0" smtClean="0"/>
              <a:t>у</a:t>
            </a:r>
            <a:r>
              <a:rPr lang="en-US" sz="1900" dirty="0" smtClean="0"/>
              <a:t> </a:t>
            </a:r>
            <a:r>
              <a:rPr lang="sr-Cyrl-RS" sz="1900" dirty="0" smtClean="0"/>
              <a:t>јавној</a:t>
            </a:r>
            <a:r>
              <a:rPr lang="en-US" sz="1900" dirty="0" smtClean="0"/>
              <a:t> </a:t>
            </a:r>
            <a:r>
              <a:rPr lang="sr-Cyrl-RS" sz="1900" dirty="0" smtClean="0"/>
              <a:t>својини</a:t>
            </a:r>
            <a:r>
              <a:rPr lang="en-US" sz="1900" dirty="0" smtClean="0"/>
              <a:t>, </a:t>
            </a:r>
            <a:r>
              <a:rPr lang="sr-Cyrl-RS" sz="1900" dirty="0" smtClean="0"/>
              <a:t>обавља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становништво</a:t>
            </a:r>
            <a:r>
              <a:rPr lang="en-US" sz="1900" dirty="0" smtClean="0"/>
              <a:t> </a:t>
            </a:r>
            <a:r>
              <a:rPr lang="sr-Cyrl-RS" sz="1900" dirty="0" smtClean="0"/>
              <a:t>територије</a:t>
            </a:r>
            <a:r>
              <a:rPr lang="en-US" sz="1900" dirty="0" smtClean="0"/>
              <a:t> </a:t>
            </a:r>
            <a:r>
              <a:rPr lang="sr-Cyrl-RS" sz="1900" dirty="0" smtClean="0"/>
              <a:t>за</a:t>
            </a:r>
            <a:r>
              <a:rPr lang="en-US" sz="1900" dirty="0" smtClean="0"/>
              <a:t> </a:t>
            </a:r>
            <a:r>
              <a:rPr lang="sr-Cyrl-RS" sz="1900" dirty="0" smtClean="0"/>
              <a:t>коју</a:t>
            </a:r>
            <a:r>
              <a:rPr lang="en-US" sz="1900" dirty="0" smtClean="0"/>
              <a:t> </a:t>
            </a:r>
            <a:r>
              <a:rPr lang="sr-Cyrl-RS" sz="1900" dirty="0" smtClean="0"/>
              <a:t>је</a:t>
            </a:r>
            <a:r>
              <a:rPr lang="en-US" sz="1900" dirty="0" smtClean="0"/>
              <a:t> </a:t>
            </a:r>
            <a:r>
              <a:rPr lang="sr-Cyrl-RS" sz="1900" dirty="0" smtClean="0"/>
              <a:t>основана</a:t>
            </a:r>
            <a:r>
              <a:rPr lang="en-US" sz="1900" dirty="0" smtClean="0"/>
              <a:t> </a:t>
            </a:r>
            <a:r>
              <a:rPr lang="sr-Cyrl-RS" sz="1900" dirty="0" smtClean="0"/>
              <a:t>и</a:t>
            </a:r>
            <a:r>
              <a:rPr lang="en-US" sz="1900" dirty="0" smtClean="0"/>
              <a:t> </a:t>
            </a:r>
            <a:r>
              <a:rPr lang="sr-Cyrl-RS" sz="1900" dirty="0" smtClean="0"/>
              <a:t>одговарајућу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здравствену</a:t>
            </a:r>
            <a:r>
              <a:rPr lang="en-US" sz="1900" dirty="0" smtClean="0"/>
              <a:t> </a:t>
            </a:r>
            <a:r>
              <a:rPr lang="sr-Cyrl-RS" sz="1900" dirty="0" smtClean="0"/>
              <a:t>делатност</a:t>
            </a:r>
            <a:r>
              <a:rPr lang="en-US" sz="1900" dirty="0" smtClean="0"/>
              <a:t> </a:t>
            </a:r>
            <a:r>
              <a:rPr lang="sr-Cyrl-RS" sz="1900" dirty="0" smtClean="0"/>
              <a:t>секундарног</a:t>
            </a:r>
            <a:r>
              <a:rPr lang="en-US" sz="1900" dirty="0" smtClean="0"/>
              <a:t> </a:t>
            </a:r>
            <a:r>
              <a:rPr lang="sr-Cyrl-RS" sz="1900" dirty="0" smtClean="0"/>
              <a:t>нивоа</a:t>
            </a:r>
            <a:r>
              <a:rPr lang="en-US" sz="1900" dirty="0" smtClean="0"/>
              <a:t> </a:t>
            </a:r>
            <a:r>
              <a:rPr lang="sr-Cyrl-RS" sz="1900" dirty="0" smtClean="0"/>
              <a:t>здравствене</a:t>
            </a:r>
            <a:r>
              <a:rPr lang="en-US" sz="1900" dirty="0" smtClean="0"/>
              <a:t> </a:t>
            </a:r>
            <a:r>
              <a:rPr lang="sr-Cyrl-RS" sz="1900" dirty="0" smtClean="0"/>
              <a:t>заштите</a:t>
            </a:r>
            <a:r>
              <a:rPr lang="en-US" sz="1900" dirty="0" smtClean="0"/>
              <a:t>. </a:t>
            </a:r>
            <a:endParaRPr lang="en-US" sz="1900" dirty="0"/>
          </a:p>
        </p:txBody>
      </p:sp>
      <p:pic>
        <p:nvPicPr>
          <p:cNvPr id="4" name="~PP1182.WAV">
            <a:hlinkClick r:id="" action="ppaction://media"/>
          </p:cNvPr>
          <p:cNvPicPr>
            <a:picLocks noRot="1" noChangeAspect="1"/>
          </p:cNvPicPr>
          <p:nvPr>
            <a:wavAudioFile r:embed="rId1" name="~PP118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37456"/>
            <a:ext cx="8229600" cy="5559896"/>
          </a:xfrm>
        </p:spPr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Здравствена служба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Услови за оснивање здравствене службе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 на секундарном нивоу задравствене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терцијарном нивоу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Установе на више нивоа здравствене заштите</a:t>
            </a:r>
          </a:p>
          <a:p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Здравствени радници и здравствени сарадници</a:t>
            </a:r>
          </a:p>
          <a:p>
            <a:endParaRPr lang="sr-Cyrl-RS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~PP3733.WAV">
            <a:hlinkClick r:id="" action="ppaction://media"/>
          </p:cNvPr>
          <p:cNvPicPr>
            <a:picLocks noRot="1" noChangeAspect="1"/>
          </p:cNvPicPr>
          <p:nvPr>
            <a:wavAudioFile r:embed="rId1" name="~PP373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Специјална</a:t>
            </a:r>
            <a:r>
              <a:rPr lang="en-US" sz="2800" dirty="0" smtClean="0"/>
              <a:t> </a:t>
            </a:r>
            <a:r>
              <a:rPr lang="sr-Cyrl-RS" sz="2800" dirty="0" smtClean="0"/>
              <a:t>болница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204864"/>
            <a:ext cx="7848872" cy="3672408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Специјална</a:t>
            </a:r>
            <a:r>
              <a:rPr lang="en-US" sz="2400" dirty="0" smtClean="0"/>
              <a:t> </a:t>
            </a:r>
            <a:r>
              <a:rPr lang="sr-Cyrl-RS" sz="2400" dirty="0" smtClean="0"/>
              <a:t>болница</a:t>
            </a:r>
            <a:r>
              <a:rPr lang="en-US" sz="2400" dirty="0" smtClean="0"/>
              <a:t> </a:t>
            </a:r>
            <a:r>
              <a:rPr lang="sr-Cyrl-RS" sz="2400" dirty="0" smtClean="0"/>
              <a:t>која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обављању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здравствене</a:t>
            </a:r>
            <a:r>
              <a:rPr lang="en-US" sz="2400" dirty="0" smtClean="0"/>
              <a:t> </a:t>
            </a:r>
            <a:r>
              <a:rPr lang="sr-Cyrl-RS" sz="2400" dirty="0" smtClean="0"/>
              <a:t>делатности</a:t>
            </a:r>
            <a:r>
              <a:rPr lang="en-US" sz="2400" dirty="0" smtClean="0"/>
              <a:t> </a:t>
            </a:r>
            <a:r>
              <a:rPr lang="sr-Cyrl-RS" sz="2400" dirty="0" smtClean="0"/>
              <a:t>користи</a:t>
            </a:r>
            <a:r>
              <a:rPr lang="en-US" sz="2400" dirty="0" smtClean="0"/>
              <a:t> </a:t>
            </a:r>
            <a:r>
              <a:rPr lang="sr-Cyrl-RS" sz="2400" dirty="0" smtClean="0"/>
              <a:t>природни</a:t>
            </a:r>
            <a:r>
              <a:rPr lang="en-US" sz="2400" dirty="0" smtClean="0"/>
              <a:t> </a:t>
            </a:r>
            <a:r>
              <a:rPr lang="sr-Cyrl-RS" sz="2400" dirty="0" smtClean="0"/>
              <a:t>фактор</a:t>
            </a:r>
            <a:r>
              <a:rPr lang="en-US" sz="2400" dirty="0" smtClean="0"/>
              <a:t> </a:t>
            </a:r>
            <a:r>
              <a:rPr lang="sr-Cyrl-RS" sz="2400" dirty="0" smtClean="0"/>
              <a:t>лечења</a:t>
            </a:r>
            <a:r>
              <a:rPr lang="en-US" sz="2400" dirty="0" smtClean="0"/>
              <a:t> (</a:t>
            </a:r>
            <a:r>
              <a:rPr lang="sr-Cyrl-RS" sz="2400" dirty="0" smtClean="0"/>
              <a:t>гас</a:t>
            </a:r>
            <a:r>
              <a:rPr lang="en-US" sz="2400" dirty="0" smtClean="0"/>
              <a:t>, </a:t>
            </a:r>
            <a:r>
              <a:rPr lang="sr-Cyrl-RS" sz="2400" dirty="0" smtClean="0"/>
              <a:t>минералну</a:t>
            </a:r>
            <a:r>
              <a:rPr lang="en-US" sz="2400" dirty="0" smtClean="0"/>
              <a:t> </a:t>
            </a:r>
            <a:r>
              <a:rPr lang="sr-Cyrl-RS" sz="2400" dirty="0" smtClean="0"/>
              <a:t>воду</a:t>
            </a:r>
            <a:r>
              <a:rPr lang="en-US" sz="2400" dirty="0" smtClean="0"/>
              <a:t>, </a:t>
            </a:r>
            <a:r>
              <a:rPr lang="sr-Cyrl-RS" sz="2400" dirty="0" smtClean="0"/>
              <a:t>пелоид,</a:t>
            </a:r>
            <a:r>
              <a:rPr lang="en-US" sz="2400" dirty="0" smtClean="0"/>
              <a:t> </a:t>
            </a:r>
            <a:r>
              <a:rPr lang="sr-Cyrl-RS" sz="2400" dirty="0" smtClean="0"/>
              <a:t>друго</a:t>
            </a:r>
            <a:r>
              <a:rPr lang="en-US" sz="2400" dirty="0" smtClean="0"/>
              <a:t>), </a:t>
            </a:r>
            <a:r>
              <a:rPr lang="sr-Cyrl-RS" sz="2400" dirty="0" smtClean="0"/>
              <a:t>дужна</a:t>
            </a:r>
            <a:r>
              <a:rPr lang="en-US" sz="2400" dirty="0" smtClean="0"/>
              <a:t> </a:t>
            </a:r>
            <a:r>
              <a:rPr lang="sr-Cyrl-RS" sz="2400" dirty="0" smtClean="0"/>
              <a:t>је</a:t>
            </a:r>
            <a:r>
              <a:rPr lang="en-US" sz="2400" dirty="0" smtClean="0"/>
              <a:t> </a:t>
            </a:r>
            <a:r>
              <a:rPr lang="sr-Cyrl-RS" sz="2400" dirty="0" smtClean="0"/>
              <a:t>да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току</a:t>
            </a:r>
            <a:r>
              <a:rPr lang="en-US" sz="2400" dirty="0" smtClean="0"/>
              <a:t> </a:t>
            </a:r>
            <a:r>
              <a:rPr lang="sr-Cyrl-RS" sz="2400" dirty="0" smtClean="0"/>
              <a:t>коришћења</a:t>
            </a:r>
            <a:r>
              <a:rPr lang="en-US" sz="2400" dirty="0" smtClean="0"/>
              <a:t> </a:t>
            </a:r>
            <a:r>
              <a:rPr lang="sr-Cyrl-RS" sz="2400" dirty="0" smtClean="0"/>
              <a:t>природног</a:t>
            </a:r>
            <a:r>
              <a:rPr lang="en-US" sz="2400" dirty="0" smtClean="0"/>
              <a:t> </a:t>
            </a:r>
            <a:r>
              <a:rPr lang="sr-Cyrl-RS" sz="2400" dirty="0" smtClean="0"/>
              <a:t>фактора</a:t>
            </a:r>
            <a:r>
              <a:rPr lang="en-US" sz="2400" dirty="0" smtClean="0"/>
              <a:t> </a:t>
            </a:r>
            <a:r>
              <a:rPr lang="sr-Cyrl-RS" sz="2400" dirty="0" smtClean="0"/>
              <a:t>прати</a:t>
            </a:r>
            <a:r>
              <a:rPr lang="en-US" sz="2400" dirty="0" smtClean="0"/>
              <a:t> </a:t>
            </a:r>
            <a:r>
              <a:rPr lang="sr-Cyrl-RS" sz="2400" dirty="0" smtClean="0"/>
              <a:t>његова</a:t>
            </a:r>
            <a:r>
              <a:rPr lang="en-US" sz="2400" dirty="0" smtClean="0"/>
              <a:t> </a:t>
            </a:r>
            <a:r>
              <a:rPr lang="sr-Cyrl-RS" sz="2400" dirty="0" smtClean="0"/>
              <a:t>лековита</a:t>
            </a:r>
            <a:r>
              <a:rPr lang="en-US" sz="2400" dirty="0" smtClean="0"/>
              <a:t> </a:t>
            </a:r>
            <a:r>
              <a:rPr lang="sr-Cyrl-RS" sz="2400" dirty="0" smtClean="0"/>
              <a:t>својства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најмање</a:t>
            </a:r>
            <a:r>
              <a:rPr lang="en-US" sz="2400" dirty="0" smtClean="0"/>
              <a:t> </a:t>
            </a:r>
            <a:r>
              <a:rPr lang="sr-Cyrl-RS" sz="2400" dirty="0" smtClean="0"/>
              <a:t>једном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три</a:t>
            </a:r>
            <a:r>
              <a:rPr lang="en-US" sz="2400" dirty="0" smtClean="0"/>
              <a:t> </a:t>
            </a:r>
            <a:r>
              <a:rPr lang="sr-Cyrl-RS" sz="2400" dirty="0" smtClean="0"/>
              <a:t>године</a:t>
            </a:r>
            <a:r>
              <a:rPr lang="en-US" sz="2400" dirty="0" smtClean="0"/>
              <a:t> </a:t>
            </a:r>
            <a:r>
              <a:rPr lang="sr-Cyrl-RS" sz="2400" dirty="0" smtClean="0"/>
              <a:t>изврши</a:t>
            </a:r>
            <a:r>
              <a:rPr lang="en-US" sz="2400" dirty="0" smtClean="0"/>
              <a:t> </a:t>
            </a:r>
            <a:r>
              <a:rPr lang="sr-Cyrl-RS" sz="2400" dirty="0" smtClean="0"/>
              <a:t>поновно</a:t>
            </a:r>
            <a:r>
              <a:rPr lang="en-US" sz="2400" dirty="0" smtClean="0"/>
              <a:t> </a:t>
            </a:r>
            <a:r>
              <a:rPr lang="sr-Cyrl-RS" sz="2400" dirty="0" smtClean="0"/>
              <a:t>испитивање</a:t>
            </a:r>
            <a:r>
              <a:rPr lang="en-US" sz="2400" dirty="0" smtClean="0"/>
              <a:t> </a:t>
            </a:r>
            <a:r>
              <a:rPr lang="sr-Cyrl-RS" sz="2400" dirty="0" smtClean="0"/>
              <a:t>његове</a:t>
            </a:r>
            <a:r>
              <a:rPr lang="en-US" sz="2400" dirty="0" smtClean="0"/>
              <a:t> </a:t>
            </a:r>
            <a:r>
              <a:rPr lang="sr-Cyrl-RS" sz="2400" dirty="0" smtClean="0"/>
              <a:t>лековитости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одговарајућој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здравственој</a:t>
            </a:r>
            <a:r>
              <a:rPr lang="en-US" sz="2400" dirty="0" smtClean="0"/>
              <a:t> </a:t>
            </a:r>
            <a:r>
              <a:rPr lang="sr-Cyrl-RS" sz="2400" dirty="0" smtClean="0"/>
              <a:t>установи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pic>
        <p:nvPicPr>
          <p:cNvPr id="5" name="~PP356.WAV">
            <a:hlinkClick r:id="" action="ppaction://media"/>
          </p:cNvPr>
          <p:cNvPicPr>
            <a:picLocks noRot="1" noChangeAspect="1"/>
          </p:cNvPicPr>
          <p:nvPr>
            <a:wavAudioFile r:embed="rId1" name="~PP35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239000" cy="804704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Здравствени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14080"/>
            <a:ext cx="7643192" cy="4843920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Здравствени</a:t>
            </a:r>
            <a:r>
              <a:rPr lang="vi-VN" sz="2400" dirty="0" smtClean="0"/>
              <a:t> </a:t>
            </a:r>
            <a:r>
              <a:rPr lang="sr-Cyrl-RS" sz="2400" dirty="0" smtClean="0"/>
              <a:t>центар</a:t>
            </a:r>
            <a:r>
              <a:rPr lang="vi-VN" sz="2400" dirty="0" smtClean="0"/>
              <a:t> </a:t>
            </a:r>
            <a:r>
              <a:rPr lang="sr-Cyrl-RS" sz="2400" dirty="0" smtClean="0"/>
              <a:t>обавља</a:t>
            </a:r>
            <a:r>
              <a:rPr lang="vi-VN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vi-VN" sz="2400" dirty="0" smtClean="0"/>
              <a:t> </a:t>
            </a:r>
            <a:r>
              <a:rPr lang="sr-Cyrl-RS" sz="2400" dirty="0" smtClean="0"/>
              <a:t>дома</a:t>
            </a:r>
            <a:r>
              <a:rPr lang="vi-VN" sz="2400" dirty="0" smtClean="0"/>
              <a:t> </a:t>
            </a:r>
            <a:r>
              <a:rPr lang="sr-Cyrl-RS" sz="2400" dirty="0" smtClean="0"/>
              <a:t>здравља</a:t>
            </a:r>
            <a:r>
              <a:rPr lang="vi-VN" sz="2400" dirty="0" smtClean="0"/>
              <a:t> </a:t>
            </a:r>
            <a:r>
              <a:rPr lang="sr-Cyrl-RS" sz="2400" dirty="0" smtClean="0"/>
              <a:t>и</a:t>
            </a:r>
            <a:r>
              <a:rPr lang="vi-VN" sz="2400" dirty="0" smtClean="0"/>
              <a:t> </a:t>
            </a:r>
            <a:r>
              <a:rPr lang="sr-Cyrl-RS" sz="2400" dirty="0" smtClean="0"/>
              <a:t>опште</a:t>
            </a:r>
            <a:r>
              <a:rPr lang="vi-VN" sz="2400" dirty="0" smtClean="0"/>
              <a:t> </a:t>
            </a:r>
            <a:r>
              <a:rPr lang="sr-Cyrl-RS" sz="2400" dirty="0" smtClean="0"/>
              <a:t>болнице</a:t>
            </a:r>
            <a:r>
              <a:rPr lang="vi-VN" sz="2400" dirty="0" smtClean="0"/>
              <a:t>, </a:t>
            </a:r>
            <a:r>
              <a:rPr lang="sr-Cyrl-RS" sz="2400" dirty="0" smtClean="0"/>
              <a:t>утврђене</a:t>
            </a:r>
            <a:r>
              <a:rPr lang="vi-VN" sz="2400" dirty="0" smtClean="0"/>
              <a:t> </a:t>
            </a:r>
            <a:r>
              <a:rPr lang="sr-Cyrl-RS" sz="2400" dirty="0" smtClean="0"/>
              <a:t>законом</a:t>
            </a:r>
            <a:r>
              <a:rPr lang="vi-VN" sz="2400" dirty="0" smtClean="0"/>
              <a:t>. </a:t>
            </a:r>
          </a:p>
          <a:p>
            <a:r>
              <a:rPr lang="sr-Cyrl-RS" sz="2400" u="sng" dirty="0" smtClean="0"/>
              <a:t>Здравствени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центар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јавној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својини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оснива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Република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Србија</a:t>
            </a:r>
            <a:r>
              <a:rPr lang="en-US" sz="2400" u="sng" dirty="0" smtClean="0"/>
              <a:t>, </a:t>
            </a:r>
            <a:r>
              <a:rPr lang="sr-Cyrl-RS" sz="2400" u="sng" dirty="0" smtClean="0"/>
              <a:t>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на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територији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аутономне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покрајине</a:t>
            </a:r>
            <a:r>
              <a:rPr lang="en-US" sz="2400" u="sng" dirty="0" smtClean="0"/>
              <a:t>  </a:t>
            </a:r>
            <a:r>
              <a:rPr lang="sr-Cyrl-RS" sz="2400" u="sng" dirty="0" smtClean="0"/>
              <a:t>аутономна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покрајина 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складу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са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законом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и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Планом</a:t>
            </a:r>
            <a:r>
              <a:rPr lang="en-US" sz="2400" u="sng" dirty="0" smtClean="0"/>
              <a:t> </a:t>
            </a:r>
            <a:r>
              <a:rPr lang="sr-Cyrl-RS" sz="2400" u="sng" dirty="0" smtClean="0"/>
              <a:t>мреже</a:t>
            </a:r>
            <a:r>
              <a:rPr lang="en-US" sz="2400" u="sng" dirty="0" smtClean="0"/>
              <a:t>. </a:t>
            </a:r>
            <a:endParaRPr lang="en-US" sz="2400" u="sng" dirty="0"/>
          </a:p>
        </p:txBody>
      </p:sp>
      <p:pic>
        <p:nvPicPr>
          <p:cNvPr id="4" name="~PP3017.WAV">
            <a:hlinkClick r:id="" action="ppaction://media"/>
          </p:cNvPr>
          <p:cNvPicPr>
            <a:picLocks noRot="1" noChangeAspect="1"/>
          </p:cNvPicPr>
          <p:nvPr>
            <a:wavAudioFile r:embed="rId1" name="~PP301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545520"/>
            <a:ext cx="7239000" cy="1963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КОЈЕ</a:t>
            </a:r>
            <a:r>
              <a:rPr lang="en-US" sz="2800" dirty="0" smtClean="0"/>
              <a:t> </a:t>
            </a:r>
            <a:r>
              <a:rPr lang="sr-Cyrl-RS" sz="2800" dirty="0" smtClean="0"/>
              <a:t>ОБАВЉАЈУ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ЗДРАВСТВЕНУ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b="1" dirty="0" smtClean="0"/>
              <a:t>ТЕРЦИЈАРНОМ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НИВОУ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ЗДРАВСТВЕНЕ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ЗАШТИТЕ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5" name="~PP3554.WAV">
            <a:hlinkClick r:id="" action="ppaction://media"/>
          </p:cNvPr>
          <p:cNvPicPr>
            <a:picLocks noRot="1" noChangeAspect="1"/>
          </p:cNvPicPr>
          <p:nvPr>
            <a:wavAudioFile r:embed="rId1" name="~PP35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6864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Здравствена</a:t>
            </a:r>
            <a:r>
              <a:rPr lang="en-US" sz="2800" dirty="0" smtClean="0"/>
              <a:t> </a:t>
            </a:r>
            <a:r>
              <a:rPr lang="sr-Cyrl-RS" sz="2800" dirty="0" smtClean="0"/>
              <a:t>делатност</a:t>
            </a:r>
            <a:r>
              <a:rPr lang="en-US" sz="2800" dirty="0" smtClean="0"/>
              <a:t> </a:t>
            </a:r>
            <a:r>
              <a:rPr lang="sr-Cyrl-RS" sz="2800" dirty="0" smtClean="0"/>
              <a:t>на</a:t>
            </a:r>
            <a:r>
              <a:rPr lang="en-US" sz="2800" dirty="0" smtClean="0"/>
              <a:t> </a:t>
            </a:r>
            <a:r>
              <a:rPr lang="sr-Cyrl-RS" sz="2800" dirty="0" smtClean="0"/>
              <a:t>терцијарном</a:t>
            </a:r>
            <a:r>
              <a:rPr lang="en-US" sz="2800" dirty="0" smtClean="0"/>
              <a:t> </a:t>
            </a:r>
            <a:r>
              <a:rPr lang="sr-Cyrl-RS" sz="2800" dirty="0" smtClean="0"/>
              <a:t>нивоу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заштите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5547016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vi-VN" sz="2200" dirty="0" smtClean="0"/>
              <a:t> </a:t>
            </a:r>
            <a:r>
              <a:rPr lang="sr-Cyrl-RS" sz="2200" dirty="0" smtClean="0"/>
              <a:t>нивоу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vi-VN" sz="2200" dirty="0" smtClean="0"/>
              <a:t> </a:t>
            </a:r>
            <a:r>
              <a:rPr lang="sr-Cyrl-RS" sz="2200" b="1" dirty="0" smtClean="0"/>
              <a:t>пружање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најсложенијих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мера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поступака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заштите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специјалистичко</a:t>
            </a:r>
            <a:r>
              <a:rPr lang="vi-VN" sz="2200" b="1" dirty="0" smtClean="0"/>
              <a:t>-</a:t>
            </a:r>
            <a:r>
              <a:rPr lang="sr-Cyrl-RS" sz="2200" b="1" dirty="0" smtClean="0"/>
              <a:t>консултативне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болничке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делатности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образовну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законом</a:t>
            </a:r>
            <a:r>
              <a:rPr lang="vi-VN" sz="2200" dirty="0" smtClean="0"/>
              <a:t> </a:t>
            </a:r>
            <a:r>
              <a:rPr lang="sr-Cyrl-RS" sz="2200" dirty="0" smtClean="0"/>
              <a:t>којим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уређује</a:t>
            </a:r>
            <a:r>
              <a:rPr lang="vi-VN" sz="2200" dirty="0" smtClean="0"/>
              <a:t> </a:t>
            </a:r>
            <a:r>
              <a:rPr lang="sr-Cyrl-RS" sz="2200" dirty="0" smtClean="0"/>
              <a:t>научноистраживачка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образовања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апотекарске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делатности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болничкој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апотеци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337.WAV">
            <a:hlinkClick r:id="" action="ppaction://media"/>
          </p:cNvPr>
          <p:cNvPicPr>
            <a:picLocks noRot="1" noChangeAspect="1"/>
          </p:cNvPicPr>
          <p:nvPr>
            <a:wavAudioFile r:embed="rId1" name="~PP3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Клиника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100392" cy="5475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200" b="1" i="1" dirty="0" smtClean="0"/>
              <a:t> </a:t>
            </a:r>
            <a:endParaRPr lang="en-US" sz="2200" b="1" dirty="0" smtClean="0"/>
          </a:p>
          <a:p>
            <a:r>
              <a:rPr lang="sr-Cyrl-RS" sz="2200" dirty="0" smtClean="0"/>
              <a:t>Клиника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vi-VN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vi-VN" sz="2200" dirty="0" smtClean="0"/>
              <a:t> </a:t>
            </a:r>
            <a:r>
              <a:rPr lang="sr-Cyrl-RS" sz="2200" dirty="0" smtClean="0"/>
              <a:t>која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</a:t>
            </a:r>
            <a:r>
              <a:rPr lang="vi-VN" sz="2200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стационарну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из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одређене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области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vi-VN" sz="2200" b="1" dirty="0" smtClean="0"/>
              <a:t>, </a:t>
            </a:r>
            <a:r>
              <a:rPr lang="sr-Cyrl-RS" sz="2200" b="1" dirty="0" smtClean="0"/>
              <a:t>односно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денталне</a:t>
            </a:r>
            <a:r>
              <a:rPr lang="vi-VN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vi-VN" sz="2200" b="1" dirty="0" smtClean="0"/>
              <a:t>.</a:t>
            </a:r>
            <a:r>
              <a:rPr lang="vi-VN" sz="2200" dirty="0" smtClean="0"/>
              <a:t>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из</a:t>
            </a:r>
            <a:r>
              <a:rPr lang="en-US" sz="2200" dirty="0" smtClean="0"/>
              <a:t> </a:t>
            </a:r>
            <a:r>
              <a:rPr lang="sr-Cyrl-RS" sz="2200" dirty="0" smtClean="0"/>
              <a:t>области</a:t>
            </a:r>
            <a:r>
              <a:rPr lang="en-US" sz="2200" dirty="0" smtClean="0"/>
              <a:t> </a:t>
            </a:r>
            <a:r>
              <a:rPr lang="sr-Cyrl-RS" sz="2200" dirty="0" smtClean="0"/>
              <a:t>денталне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dirty="0" smtClean="0"/>
              <a:t>високоспецијализовану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специјалистичко консултативну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образовну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лабораторијску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болничке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</p:txBody>
      </p:sp>
      <p:pic>
        <p:nvPicPr>
          <p:cNvPr id="4" name="~PP610.WAV">
            <a:hlinkClick r:id="" action="ppaction://media"/>
          </p:cNvPr>
          <p:cNvPicPr>
            <a:picLocks noRot="1" noChangeAspect="1"/>
          </p:cNvPicPr>
          <p:nvPr>
            <a:wavAudioFile r:embed="rId1" name="~PP61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28656" cy="90872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/>
              <a:t> </a:t>
            </a:r>
            <a:r>
              <a:rPr lang="sr-Cyrl-RS" sz="2800" i="1" dirty="0" smtClean="0"/>
              <a:t>Клиника</a:t>
            </a:r>
            <a:r>
              <a:rPr lang="en-US" sz="2800" i="1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5248584"/>
          </a:xfrm>
        </p:spPr>
        <p:txBody>
          <a:bodyPr>
            <a:noAutofit/>
          </a:bodyPr>
          <a:lstStyle/>
          <a:p>
            <a:r>
              <a:rPr lang="sr-Cyrl-RS" sz="2200" dirty="0" smtClean="0"/>
              <a:t>Клиника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самостално</a:t>
            </a:r>
            <a:r>
              <a:rPr lang="en-US" sz="2200" dirty="0" smtClean="0"/>
              <a:t> </a:t>
            </a:r>
            <a:r>
              <a:rPr lang="sr-Cyrl-RS" sz="2200" dirty="0" smtClean="0"/>
              <a:t>или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друге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установе и</a:t>
            </a:r>
            <a:r>
              <a:rPr lang="en-US" sz="2200" dirty="0" smtClean="0"/>
              <a:t>: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1) </a:t>
            </a:r>
            <a:r>
              <a:rPr lang="sr-Cyrl-RS" sz="2200" dirty="0" smtClean="0"/>
              <a:t>санитетски</a:t>
            </a:r>
            <a:r>
              <a:rPr lang="en-US" sz="2200" dirty="0" smtClean="0"/>
              <a:t> </a:t>
            </a:r>
            <a:r>
              <a:rPr lang="sr-Cyrl-RS" sz="2200" dirty="0" smtClean="0"/>
              <a:t>превоз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упућивање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пацијената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установу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или</a:t>
            </a:r>
            <a:r>
              <a:rPr lang="en-US" sz="2200" dirty="0" smtClean="0"/>
              <a:t> </a:t>
            </a:r>
            <a:r>
              <a:rPr lang="sr-Cyrl-RS" sz="2200" dirty="0" smtClean="0"/>
              <a:t>терцијарном</a:t>
            </a:r>
            <a:r>
              <a:rPr lang="en-US" sz="2200" dirty="0" smtClean="0"/>
              <a:t> </a:t>
            </a:r>
            <a:r>
              <a:rPr lang="sr-Cyrl-RS" sz="2200" dirty="0" smtClean="0"/>
              <a:t>нивоу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2) </a:t>
            </a:r>
            <a:r>
              <a:rPr lang="sr-Cyrl-RS" sz="2200" dirty="0" smtClean="0"/>
              <a:t>адекватне</a:t>
            </a:r>
            <a:r>
              <a:rPr lang="en-US" sz="2200" dirty="0" smtClean="0"/>
              <a:t> </a:t>
            </a:r>
            <a:r>
              <a:rPr lang="sr-Cyrl-RS" sz="2200" dirty="0" smtClean="0"/>
              <a:t>количине</a:t>
            </a:r>
            <a:r>
              <a:rPr lang="en-US" sz="2200" dirty="0" smtClean="0"/>
              <a:t> </a:t>
            </a:r>
            <a:r>
              <a:rPr lang="sr-Cyrl-RS" sz="2200" dirty="0" smtClean="0"/>
              <a:t>крви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компонената</a:t>
            </a:r>
            <a:r>
              <a:rPr lang="en-US" sz="2200" dirty="0" smtClean="0"/>
              <a:t> </a:t>
            </a:r>
            <a:r>
              <a:rPr lang="sr-Cyrl-RS" sz="2200" dirty="0" smtClean="0"/>
              <a:t>крви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пацијенте</a:t>
            </a:r>
            <a:r>
              <a:rPr lang="en-US" sz="2200" dirty="0" smtClean="0"/>
              <a:t> </a:t>
            </a:r>
            <a:r>
              <a:rPr lang="sr-Cyrl-RS" sz="2200" dirty="0" smtClean="0"/>
              <a:t>те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установе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3) </a:t>
            </a:r>
            <a:r>
              <a:rPr lang="sr-Cyrl-RS" sz="2200" dirty="0" smtClean="0"/>
              <a:t>патолошкоанатомску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</a:p>
          <a:p>
            <a:r>
              <a:rPr lang="sr-Cyrl-RS" sz="2200" u="sng" dirty="0" smtClean="0"/>
              <a:t>Клинику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јавној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својини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складу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законом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Планом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мреже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b="1" dirty="0" smtClean="0"/>
              <a:t>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седишту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факултета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струке</a:t>
            </a:r>
            <a:r>
              <a:rPr lang="en-US" sz="2200" b="1" dirty="0" smtClean="0"/>
              <a:t>. </a:t>
            </a:r>
          </a:p>
          <a:p>
            <a:r>
              <a:rPr lang="sr-Cyrl-RS" sz="2200" dirty="0" smtClean="0"/>
              <a:t>Клиника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јавној</a:t>
            </a:r>
            <a:r>
              <a:rPr lang="en-US" sz="2200" dirty="0" smtClean="0"/>
              <a:t> </a:t>
            </a:r>
            <a:r>
              <a:rPr lang="sr-Cyrl-RS" sz="2200" dirty="0" smtClean="0"/>
              <a:t>својини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чијем</a:t>
            </a:r>
            <a:r>
              <a:rPr lang="en-US" sz="2200" dirty="0" smtClean="0"/>
              <a:t> </a:t>
            </a:r>
            <a:r>
              <a:rPr lang="sr-Cyrl-RS" sz="2200" dirty="0" smtClean="0"/>
              <a:t>седишту</a:t>
            </a:r>
            <a:r>
              <a:rPr lang="en-US" sz="2200" dirty="0" smtClean="0"/>
              <a:t> </a:t>
            </a:r>
            <a:r>
              <a:rPr lang="sr-Cyrl-RS" sz="2200" dirty="0" smtClean="0"/>
              <a:t>не</a:t>
            </a:r>
            <a:r>
              <a:rPr lang="en-US" sz="2200" dirty="0" smtClean="0"/>
              <a:t> </a:t>
            </a:r>
            <a:r>
              <a:rPr lang="sr-Cyrl-RS" sz="2200" dirty="0" smtClean="0"/>
              <a:t>постоји</a:t>
            </a:r>
            <a:r>
              <a:rPr lang="en-US" sz="2200" dirty="0" smtClean="0"/>
              <a:t> </a:t>
            </a:r>
            <a:r>
              <a:rPr lang="sr-Cyrl-RS" sz="2200" dirty="0" smtClean="0"/>
              <a:t>општа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одговарајућа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специјална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болница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јавној</a:t>
            </a:r>
            <a:r>
              <a:rPr lang="en-US" sz="2200" dirty="0" smtClean="0"/>
              <a:t> </a:t>
            </a:r>
            <a:r>
              <a:rPr lang="sr-Cyrl-RS" sz="2200" dirty="0" smtClean="0"/>
              <a:t>својини</a:t>
            </a:r>
            <a:r>
              <a:rPr lang="en-US" sz="2200" dirty="0" smtClean="0"/>
              <a:t>,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становништво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територије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основана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секундарног</a:t>
            </a:r>
            <a:r>
              <a:rPr lang="en-US" sz="2200" dirty="0" smtClean="0"/>
              <a:t> </a:t>
            </a:r>
            <a:r>
              <a:rPr lang="sr-Cyrl-RS" sz="2200" dirty="0" smtClean="0"/>
              <a:t>нивоа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заштите</a:t>
            </a:r>
            <a:r>
              <a:rPr lang="en-US" sz="2200" dirty="0" smtClean="0"/>
              <a:t>. </a:t>
            </a:r>
          </a:p>
          <a:p>
            <a:endParaRPr lang="en-US" sz="2200" dirty="0"/>
          </a:p>
        </p:txBody>
      </p:sp>
      <p:pic>
        <p:nvPicPr>
          <p:cNvPr id="4" name="~PP1560.WAV">
            <a:hlinkClick r:id="" action="ppaction://media"/>
          </p:cNvPr>
          <p:cNvPicPr>
            <a:picLocks noRot="1" noChangeAspect="1"/>
          </p:cNvPicPr>
          <p:nvPr>
            <a:wavAudioFile r:embed="rId1" name="~PP156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4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Институт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5000"/>
            <a:ext cx="7715200" cy="540300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Институт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стационарну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само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високоспецијализовану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специјалистичко консултативну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здравствену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, </a:t>
            </a:r>
            <a:r>
              <a:rPr lang="sr-Cyrl-RS" sz="2200" b="1" dirty="0" smtClean="0"/>
              <a:t>из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једне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више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области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или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денталне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медицине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Институт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 </a:t>
            </a:r>
            <a:r>
              <a:rPr lang="sr-Cyrl-RS" sz="2200" b="1" dirty="0" smtClean="0"/>
              <a:t>образовну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и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научноистраживачку</a:t>
            </a:r>
            <a:r>
              <a:rPr lang="en-US" sz="2200" b="1" dirty="0" smtClean="0"/>
              <a:t> </a:t>
            </a:r>
            <a:r>
              <a:rPr lang="sr-Cyrl-RS" sz="2200" b="1" dirty="0" smtClean="0"/>
              <a:t>делатност</a:t>
            </a:r>
            <a:r>
              <a:rPr lang="en-US" sz="2200" b="1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Институт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здравственом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делатношћу</a:t>
            </a:r>
            <a:r>
              <a:rPr lang="en-US" sz="2200" dirty="0" smtClean="0"/>
              <a:t> </a:t>
            </a:r>
            <a:r>
              <a:rPr lang="sr-Cyrl-RS" sz="2200" dirty="0" smtClean="0"/>
              <a:t>коју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</a:t>
            </a:r>
            <a:r>
              <a:rPr lang="en-US" sz="2200" dirty="0" smtClean="0"/>
              <a:t>, </a:t>
            </a:r>
            <a:r>
              <a:rPr lang="sr-Cyrl-RS" sz="2200" dirty="0" smtClean="0"/>
              <a:t>мора</a:t>
            </a:r>
            <a:r>
              <a:rPr lang="en-US" sz="2200" dirty="0" smtClean="0"/>
              <a:t> </a:t>
            </a:r>
            <a:r>
              <a:rPr lang="sr-Cyrl-RS" sz="2200" dirty="0" smtClean="0"/>
              <a:t>обезбедити</a:t>
            </a:r>
            <a:r>
              <a:rPr lang="en-US" sz="2200" dirty="0" smtClean="0"/>
              <a:t> </a:t>
            </a:r>
            <a:r>
              <a:rPr lang="sr-Cyrl-RS" sz="2200" dirty="0" smtClean="0"/>
              <a:t>лабораторијску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другу</a:t>
            </a:r>
            <a:r>
              <a:rPr lang="en-US" sz="2200" dirty="0" smtClean="0"/>
              <a:t> </a:t>
            </a:r>
            <a:r>
              <a:rPr lang="sr-Cyrl-RS" sz="2200" dirty="0" smtClean="0"/>
              <a:t>дијагностику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апотекарску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болничке</a:t>
            </a:r>
            <a:r>
              <a:rPr lang="en-US" sz="2200" dirty="0" smtClean="0"/>
              <a:t> </a:t>
            </a:r>
            <a:r>
              <a:rPr lang="sr-Cyrl-RS" sz="2200" dirty="0" smtClean="0"/>
              <a:t>апотеке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10.WAV">
            <a:hlinkClick r:id="" action="ppaction://media"/>
          </p:cNvPr>
          <p:cNvPicPr>
            <a:picLocks noRot="1" noChangeAspect="1"/>
          </p:cNvPicPr>
          <p:nvPr>
            <a:wavAudioFile r:embed="rId1" name="~PP21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Институт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800" dirty="0" smtClean="0"/>
              <a:t>Институт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складу</a:t>
            </a:r>
            <a:r>
              <a:rPr lang="en-US" sz="1800" dirty="0" smtClean="0"/>
              <a:t> </a:t>
            </a:r>
            <a:r>
              <a:rPr lang="sr-Cyrl-RS" sz="1800" dirty="0" smtClean="0"/>
              <a:t>са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здравственом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делатношћу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, </a:t>
            </a:r>
            <a:r>
              <a:rPr lang="sr-Cyrl-RS" sz="1800" dirty="0" smtClean="0"/>
              <a:t>мора</a:t>
            </a:r>
            <a:r>
              <a:rPr lang="en-US" sz="1800" dirty="0" smtClean="0"/>
              <a:t> </a:t>
            </a:r>
            <a:r>
              <a:rPr lang="sr-Cyrl-RS" sz="1800" dirty="0" smtClean="0"/>
              <a:t>обезбедити</a:t>
            </a:r>
            <a:r>
              <a:rPr lang="en-US" sz="1800" dirty="0" smtClean="0"/>
              <a:t> </a:t>
            </a:r>
            <a:r>
              <a:rPr lang="sr-Cyrl-RS" sz="1800" dirty="0" smtClean="0"/>
              <a:t>самостално</a:t>
            </a:r>
            <a:r>
              <a:rPr lang="en-US" sz="1800" dirty="0" smtClean="0"/>
              <a:t> </a:t>
            </a:r>
            <a:r>
              <a:rPr lang="sr-Cyrl-RS" sz="1800" dirty="0" smtClean="0"/>
              <a:t>или</a:t>
            </a:r>
            <a:r>
              <a:rPr lang="en-US" sz="1800" dirty="0" smtClean="0"/>
              <a:t> </a:t>
            </a:r>
            <a:r>
              <a:rPr lang="sr-Cyrl-RS" sz="1800" dirty="0" smtClean="0"/>
              <a:t>преко</a:t>
            </a:r>
            <a:r>
              <a:rPr lang="en-US" sz="1800" dirty="0" smtClean="0"/>
              <a:t> </a:t>
            </a:r>
            <a:r>
              <a:rPr lang="sr-Cyrl-RS" sz="1800" dirty="0" smtClean="0"/>
              <a:t>друге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установе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: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1) </a:t>
            </a:r>
            <a:r>
              <a:rPr lang="sr-Cyrl-RS" sz="1800" dirty="0" smtClean="0"/>
              <a:t>санитетски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превоз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упућивање</a:t>
            </a:r>
            <a:r>
              <a:rPr lang="en-US" sz="1800" dirty="0" smtClean="0"/>
              <a:t> </a:t>
            </a:r>
            <a:r>
              <a:rPr lang="sr-Cyrl-RS" sz="1800" dirty="0" smtClean="0"/>
              <a:t>пацијената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другу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установу</a:t>
            </a:r>
            <a:r>
              <a:rPr lang="en-US" sz="1800" dirty="0" smtClean="0"/>
              <a:t>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секундарном</a:t>
            </a:r>
            <a:r>
              <a:rPr lang="en-US" sz="1800" dirty="0" smtClean="0"/>
              <a:t> </a:t>
            </a:r>
            <a:r>
              <a:rPr lang="sr-Cyrl-RS" sz="1800" dirty="0" smtClean="0"/>
              <a:t>или</a:t>
            </a:r>
            <a:r>
              <a:rPr lang="en-US" sz="1800" dirty="0" smtClean="0"/>
              <a:t> </a:t>
            </a:r>
            <a:r>
              <a:rPr lang="sr-Cyrl-RS" sz="1800" dirty="0" smtClean="0"/>
              <a:t>терцијарном</a:t>
            </a:r>
            <a:r>
              <a:rPr lang="en-US" sz="1800" dirty="0" smtClean="0"/>
              <a:t> </a:t>
            </a:r>
            <a:r>
              <a:rPr lang="sr-Cyrl-RS" sz="1800" dirty="0" smtClean="0"/>
              <a:t>нивоу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2) </a:t>
            </a:r>
            <a:r>
              <a:rPr lang="sr-Cyrl-RS" sz="1800" dirty="0" smtClean="0"/>
              <a:t>адекватне</a:t>
            </a:r>
            <a:r>
              <a:rPr lang="en-US" sz="1800" dirty="0" smtClean="0"/>
              <a:t> </a:t>
            </a:r>
            <a:r>
              <a:rPr lang="sr-Cyrl-RS" sz="1800" dirty="0" smtClean="0"/>
              <a:t>количине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компонената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пацијенте</a:t>
            </a:r>
            <a:r>
              <a:rPr lang="en-US" sz="1800" dirty="0" smtClean="0"/>
              <a:t> </a:t>
            </a:r>
            <a:r>
              <a:rPr lang="sr-Cyrl-RS" sz="1800" dirty="0" smtClean="0"/>
              <a:t>те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установе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sr-Cyrl-RS" sz="1800" dirty="0" smtClean="0"/>
              <a:t>	</a:t>
            </a:r>
            <a:r>
              <a:rPr lang="en-US" sz="1800" dirty="0" smtClean="0"/>
              <a:t>3) </a:t>
            </a:r>
            <a:r>
              <a:rPr lang="sr-Cyrl-RS" sz="1800" dirty="0" smtClean="0"/>
              <a:t>патолошкоанатомску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</a:p>
          <a:p>
            <a:r>
              <a:rPr lang="sr-Cyrl-RS" sz="1800" dirty="0" smtClean="0"/>
              <a:t>Поред</a:t>
            </a:r>
            <a:r>
              <a:rPr lang="vi-VN" sz="1800" dirty="0" smtClean="0"/>
              <a:t> </a:t>
            </a:r>
            <a:r>
              <a:rPr lang="sr-Cyrl-RS" sz="1800" dirty="0" smtClean="0"/>
              <a:t>услова</a:t>
            </a:r>
            <a:r>
              <a:rPr lang="vi-VN" sz="1800" dirty="0" smtClean="0"/>
              <a:t> </a:t>
            </a:r>
            <a:r>
              <a:rPr lang="sr-Cyrl-RS" sz="1800" dirty="0" smtClean="0"/>
              <a:t>за</a:t>
            </a:r>
            <a:r>
              <a:rPr lang="vi-VN" sz="1800" dirty="0" smtClean="0"/>
              <a:t> </a:t>
            </a:r>
            <a:r>
              <a:rPr lang="sr-Cyrl-RS" sz="1800" dirty="0" smtClean="0"/>
              <a:t>обављање</a:t>
            </a:r>
            <a:r>
              <a:rPr lang="vi-VN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vi-VN" sz="1800" dirty="0" smtClean="0"/>
              <a:t> </a:t>
            </a:r>
            <a:r>
              <a:rPr lang="sr-Cyrl-RS" sz="1800" dirty="0" smtClean="0"/>
              <a:t>делатности</a:t>
            </a:r>
            <a:r>
              <a:rPr lang="vi-VN" sz="1800" dirty="0" smtClean="0"/>
              <a:t> </a:t>
            </a:r>
            <a:r>
              <a:rPr lang="sr-Cyrl-RS" sz="1800" dirty="0" smtClean="0"/>
              <a:t>прописаних</a:t>
            </a:r>
            <a:r>
              <a:rPr lang="vi-VN" sz="1800" dirty="0" smtClean="0"/>
              <a:t> </a:t>
            </a:r>
            <a:r>
              <a:rPr lang="sr-Cyrl-RS" sz="1800" dirty="0" smtClean="0"/>
              <a:t>овим</a:t>
            </a:r>
            <a:r>
              <a:rPr lang="vi-VN" sz="1800" dirty="0" smtClean="0"/>
              <a:t> </a:t>
            </a:r>
            <a:r>
              <a:rPr lang="sr-Cyrl-RS" sz="1800" dirty="0" smtClean="0"/>
              <a:t>законом</a:t>
            </a:r>
            <a:r>
              <a:rPr lang="vi-VN" sz="1800" dirty="0" smtClean="0"/>
              <a:t>, </a:t>
            </a:r>
            <a:r>
              <a:rPr lang="sr-Cyrl-RS" sz="1800" dirty="0" smtClean="0"/>
              <a:t>институт</a:t>
            </a:r>
            <a:r>
              <a:rPr lang="vi-VN" sz="1800" dirty="0" smtClean="0"/>
              <a:t> </a:t>
            </a:r>
            <a:r>
              <a:rPr lang="sr-Cyrl-RS" sz="1800" dirty="0" smtClean="0"/>
              <a:t>мора</a:t>
            </a:r>
            <a:r>
              <a:rPr lang="vi-VN" sz="1800" dirty="0" smtClean="0"/>
              <a:t> </a:t>
            </a:r>
            <a:r>
              <a:rPr lang="sr-Cyrl-RS" sz="1800" dirty="0" smtClean="0"/>
              <a:t>испунити</a:t>
            </a:r>
            <a:r>
              <a:rPr lang="vi-VN" sz="1800" dirty="0" smtClean="0"/>
              <a:t> </a:t>
            </a:r>
            <a:r>
              <a:rPr lang="sr-Cyrl-RS" sz="1800" dirty="0" smtClean="0"/>
              <a:t>и</a:t>
            </a:r>
            <a:r>
              <a:rPr lang="vi-VN" sz="1800" dirty="0" smtClean="0"/>
              <a:t> </a:t>
            </a:r>
            <a:r>
              <a:rPr lang="sr-Cyrl-RS" sz="1800" dirty="0" smtClean="0"/>
              <a:t>услове</a:t>
            </a:r>
            <a:r>
              <a:rPr lang="vi-VN" sz="1800" dirty="0" smtClean="0"/>
              <a:t> </a:t>
            </a:r>
            <a:r>
              <a:rPr lang="sr-Cyrl-RS" sz="1800" dirty="0" smtClean="0"/>
              <a:t>који</a:t>
            </a:r>
            <a:r>
              <a:rPr lang="vi-VN" sz="1800" dirty="0" smtClean="0"/>
              <a:t> </a:t>
            </a:r>
            <a:r>
              <a:rPr lang="sr-Cyrl-RS" sz="1800" dirty="0" smtClean="0"/>
              <a:t>су</a:t>
            </a:r>
            <a:r>
              <a:rPr lang="vi-VN" sz="1800" dirty="0" smtClean="0"/>
              <a:t> </a:t>
            </a:r>
            <a:r>
              <a:rPr lang="sr-Cyrl-RS" sz="1800" dirty="0" smtClean="0"/>
              <a:t>прописани</a:t>
            </a:r>
            <a:r>
              <a:rPr lang="vi-VN" sz="1800" dirty="0" smtClean="0"/>
              <a:t> </a:t>
            </a:r>
            <a:r>
              <a:rPr lang="sr-Cyrl-RS" sz="1800" dirty="0" smtClean="0"/>
              <a:t>законом</a:t>
            </a:r>
            <a:r>
              <a:rPr lang="vi-VN" sz="1800" dirty="0" smtClean="0"/>
              <a:t> </a:t>
            </a:r>
            <a:r>
              <a:rPr lang="sr-Cyrl-RS" sz="1800" dirty="0" smtClean="0"/>
              <a:t>којим</a:t>
            </a:r>
            <a:r>
              <a:rPr lang="vi-VN" sz="1800" dirty="0" smtClean="0"/>
              <a:t> </a:t>
            </a:r>
            <a:r>
              <a:rPr lang="sr-Cyrl-RS" sz="1800" dirty="0" smtClean="0"/>
              <a:t>се</a:t>
            </a:r>
            <a:r>
              <a:rPr lang="vi-VN" sz="1800" dirty="0" smtClean="0"/>
              <a:t> </a:t>
            </a:r>
            <a:r>
              <a:rPr lang="sr-Cyrl-RS" sz="1800" dirty="0" smtClean="0"/>
              <a:t>уређује</a:t>
            </a:r>
            <a:r>
              <a:rPr lang="vi-VN" sz="1800" dirty="0" smtClean="0"/>
              <a:t> </a:t>
            </a:r>
            <a:r>
              <a:rPr lang="sr-Cyrl-RS" sz="1800" dirty="0" smtClean="0"/>
              <a:t>научноистраживачка</a:t>
            </a:r>
            <a:r>
              <a:rPr lang="vi-VN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vi-VN" sz="1800" dirty="0" smtClean="0"/>
              <a:t>. </a:t>
            </a:r>
          </a:p>
          <a:p>
            <a:r>
              <a:rPr lang="sr-Cyrl-RS" sz="1800" u="sng" dirty="0" smtClean="0"/>
              <a:t>Институт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јавној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својини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оснива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Република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Србија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територији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аутономне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покрајине</a:t>
            </a:r>
            <a:r>
              <a:rPr lang="en-US" sz="1800" u="sng" dirty="0" smtClean="0"/>
              <a:t> - </a:t>
            </a:r>
            <a:r>
              <a:rPr lang="sr-Cyrl-RS" sz="1800" u="sng" dirty="0" smtClean="0"/>
              <a:t>аутономна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складу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законом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Планом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мреже</a:t>
            </a:r>
            <a:r>
              <a:rPr lang="en-US" sz="1800" u="sng" dirty="0" smtClean="0"/>
              <a:t>. </a:t>
            </a:r>
          </a:p>
          <a:p>
            <a:r>
              <a:rPr lang="sr-Cyrl-RS" sz="1800" dirty="0" smtClean="0"/>
              <a:t>Институт</a:t>
            </a:r>
            <a:r>
              <a:rPr lang="en-US" sz="1800" dirty="0" smtClean="0"/>
              <a:t> </a:t>
            </a:r>
            <a:r>
              <a:rPr lang="sr-Cyrl-RS" sz="1800" dirty="0" smtClean="0"/>
              <a:t>се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основати</a:t>
            </a:r>
            <a:r>
              <a:rPr lang="en-US" sz="1800" dirty="0" smtClean="0"/>
              <a:t> </a:t>
            </a:r>
            <a:r>
              <a:rPr lang="sr-Cyrl-RS" sz="1800" b="1" dirty="0" smtClean="0"/>
              <a:t>само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седишту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универзитета</a:t>
            </a:r>
            <a:r>
              <a:rPr lang="en-US" sz="1800" dirty="0" smtClean="0"/>
              <a:t>, </a:t>
            </a:r>
            <a:r>
              <a:rPr lang="sr-Cyrl-RS" sz="1800" b="1" dirty="0" smtClean="0"/>
              <a:t>који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свом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саставу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има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факултет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здравствене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струке</a:t>
            </a:r>
            <a:r>
              <a:rPr lang="en-US" sz="1800" b="1" dirty="0" smtClean="0"/>
              <a:t>. </a:t>
            </a:r>
          </a:p>
          <a:p>
            <a:r>
              <a:rPr lang="sr-Cyrl-RS" sz="1800" dirty="0" smtClean="0"/>
              <a:t>Институт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чијем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не</a:t>
            </a:r>
            <a:r>
              <a:rPr lang="en-US" sz="1800" dirty="0" smtClean="0"/>
              <a:t> </a:t>
            </a:r>
            <a:r>
              <a:rPr lang="sr-Cyrl-RS" sz="1800" dirty="0" smtClean="0"/>
              <a:t>постоји</a:t>
            </a:r>
            <a:r>
              <a:rPr lang="en-US" sz="1800" dirty="0" smtClean="0"/>
              <a:t> </a:t>
            </a:r>
            <a:r>
              <a:rPr lang="sr-Cyrl-RS" sz="1800" dirty="0" smtClean="0"/>
              <a:t>општа</a:t>
            </a:r>
            <a:r>
              <a:rPr lang="en-US" sz="1800" dirty="0" smtClean="0"/>
              <a:t>, </a:t>
            </a:r>
            <a:r>
              <a:rPr lang="sr-Cyrl-RS" sz="1800" dirty="0" smtClean="0"/>
              <a:t>односно</a:t>
            </a:r>
            <a:r>
              <a:rPr lang="en-US" sz="1800" dirty="0" smtClean="0"/>
              <a:t> </a:t>
            </a:r>
            <a:r>
              <a:rPr lang="sr-Cyrl-RS" sz="1800" dirty="0" smtClean="0"/>
              <a:t>одговарајућа</a:t>
            </a:r>
            <a:r>
              <a:rPr lang="en-US" sz="1800" dirty="0" smtClean="0"/>
              <a:t> </a:t>
            </a:r>
            <a:r>
              <a:rPr lang="sr-Cyrl-RS" sz="1800" dirty="0" smtClean="0"/>
              <a:t>специјална</a:t>
            </a:r>
            <a:r>
              <a:rPr lang="en-US" sz="1800" dirty="0" smtClean="0"/>
              <a:t> </a:t>
            </a:r>
            <a:r>
              <a:rPr lang="sr-Cyrl-RS" sz="1800" dirty="0" smtClean="0"/>
              <a:t>болница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становништво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територије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основан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одговарајућу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секундарног</a:t>
            </a:r>
            <a:r>
              <a:rPr lang="en-US" sz="1800" dirty="0" smtClean="0"/>
              <a:t> </a:t>
            </a:r>
            <a:r>
              <a:rPr lang="sr-Cyrl-RS" sz="1800" dirty="0" smtClean="0"/>
              <a:t>нивоа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заштите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pic>
        <p:nvPicPr>
          <p:cNvPr id="5" name="~PP2239.WAV">
            <a:hlinkClick r:id="" action="ppaction://media"/>
          </p:cNvPr>
          <p:cNvPicPr>
            <a:picLocks noRot="1" noChangeAspect="1"/>
          </p:cNvPicPr>
          <p:nvPr>
            <a:wavAudioFile r:embed="rId1" name="~PP223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239000" cy="228640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Клиничко</a:t>
            </a:r>
            <a:r>
              <a:rPr lang="en-US" sz="2800" i="1" dirty="0" smtClean="0"/>
              <a:t>-</a:t>
            </a:r>
            <a:r>
              <a:rPr lang="sr-Cyrl-RS" sz="2800" i="1" dirty="0" smtClean="0"/>
              <a:t>болнички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172400" cy="5616624"/>
          </a:xfrm>
        </p:spPr>
        <p:txBody>
          <a:bodyPr>
            <a:noAutofit/>
          </a:bodyPr>
          <a:lstStyle/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</a:t>
            </a:r>
            <a:r>
              <a:rPr lang="en-US" sz="2000" dirty="0" smtClean="0"/>
              <a:t> </a:t>
            </a:r>
            <a:r>
              <a:rPr lang="sr-Cyrl-RS" sz="2000" b="1" dirty="0" smtClean="0"/>
              <a:t>специјалистичко консултативну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стационарну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секундарном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нивоу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заштите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високоспецијализовану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специјалистичко консултативну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стационарну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терцијарном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нивоу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заштите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из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више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грана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медицине</a:t>
            </a:r>
            <a:r>
              <a:rPr lang="en-US" sz="2000" b="1" dirty="0" smtClean="0"/>
              <a:t>. </a:t>
            </a:r>
          </a:p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мора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обављати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здравствену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</a:t>
            </a:r>
            <a:r>
              <a:rPr lang="en-US" sz="2000" dirty="0" smtClean="0"/>
              <a:t> </a:t>
            </a:r>
            <a:r>
              <a:rPr lang="sr-Cyrl-RS" sz="2000" dirty="0" smtClean="0"/>
              <a:t>најмање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области</a:t>
            </a:r>
            <a:r>
              <a:rPr lang="en-US" sz="2000" dirty="0" smtClean="0"/>
              <a:t>: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1) </a:t>
            </a:r>
            <a:r>
              <a:rPr lang="sr-Cyrl-RS" sz="2000" dirty="0" smtClean="0"/>
              <a:t>пријема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збрињавања</a:t>
            </a:r>
            <a:r>
              <a:rPr lang="en-US" sz="2000" dirty="0" smtClean="0"/>
              <a:t> </a:t>
            </a:r>
            <a:r>
              <a:rPr lang="sr-Cyrl-RS" sz="2000" dirty="0" smtClean="0"/>
              <a:t>хитних</a:t>
            </a:r>
            <a:r>
              <a:rPr lang="en-US" sz="2000" dirty="0" smtClean="0"/>
              <a:t> </a:t>
            </a:r>
            <a:r>
              <a:rPr lang="sr-Cyrl-RS" sz="2000" dirty="0" smtClean="0"/>
              <a:t>стања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2) </a:t>
            </a:r>
            <a:r>
              <a:rPr lang="sr-Cyrl-RS" sz="2000" dirty="0" smtClean="0"/>
              <a:t>специјалистичко консултативне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стационарне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делатности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области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коју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sv-SE" sz="2000" dirty="0" smtClean="0"/>
              <a:t>3) </a:t>
            </a:r>
            <a:r>
              <a:rPr lang="sr-Cyrl-RS" sz="2000" dirty="0" smtClean="0"/>
              <a:t>лабораторијске</a:t>
            </a:r>
            <a:r>
              <a:rPr lang="sv-SE" sz="2000" dirty="0" smtClean="0"/>
              <a:t>, </a:t>
            </a:r>
            <a:r>
              <a:rPr lang="sr-Cyrl-RS" sz="2000" dirty="0" smtClean="0"/>
              <a:t>радиолошке</a:t>
            </a:r>
            <a:r>
              <a:rPr lang="sv-SE" sz="2000" dirty="0" smtClean="0"/>
              <a:t> </a:t>
            </a:r>
            <a:r>
              <a:rPr lang="sr-Cyrl-RS" sz="2000" dirty="0" smtClean="0"/>
              <a:t>и</a:t>
            </a:r>
            <a:r>
              <a:rPr lang="sv-SE" sz="2000" dirty="0" smtClean="0"/>
              <a:t> </a:t>
            </a:r>
            <a:r>
              <a:rPr lang="sr-Cyrl-RS" sz="2000" dirty="0" smtClean="0"/>
              <a:t>друге</a:t>
            </a:r>
            <a:r>
              <a:rPr lang="sv-SE" sz="2000" dirty="0" smtClean="0"/>
              <a:t> </a:t>
            </a:r>
            <a:r>
              <a:rPr lang="sr-Cyrl-RS" sz="2000" dirty="0" smtClean="0"/>
              <a:t>дијагностике</a:t>
            </a:r>
            <a:r>
              <a:rPr lang="sv-SE" sz="2000" dirty="0" smtClean="0"/>
              <a:t> </a:t>
            </a:r>
            <a:r>
              <a:rPr lang="sr-Cyrl-RS" sz="2000" dirty="0" smtClean="0"/>
              <a:t>у</a:t>
            </a:r>
            <a:r>
              <a:rPr lang="sv-SE" sz="2000" dirty="0" smtClean="0"/>
              <a:t> </a:t>
            </a:r>
            <a:r>
              <a:rPr lang="sr-Cyrl-RS" sz="2000" dirty="0" smtClean="0"/>
              <a:t>складу</a:t>
            </a:r>
            <a:r>
              <a:rPr lang="sv-SE" sz="2000" dirty="0" smtClean="0"/>
              <a:t> </a:t>
            </a:r>
            <a:r>
              <a:rPr lang="sr-Cyrl-RS" sz="2000" dirty="0" smtClean="0"/>
              <a:t>са</a:t>
            </a:r>
            <a:r>
              <a:rPr lang="sv-SE" sz="2000" dirty="0" smtClean="0"/>
              <a:t> </a:t>
            </a:r>
            <a:r>
              <a:rPr lang="sr-Cyrl-RS" sz="2000" dirty="0" smtClean="0"/>
              <a:t>својом</a:t>
            </a:r>
            <a:r>
              <a:rPr lang="sv-SE" sz="2000" dirty="0" smtClean="0"/>
              <a:t> </a:t>
            </a:r>
            <a:r>
              <a:rPr lang="sr-Cyrl-RS" sz="2000" dirty="0" smtClean="0"/>
              <a:t>делатношћу</a:t>
            </a:r>
            <a:r>
              <a:rPr lang="sv-SE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4) </a:t>
            </a:r>
            <a:r>
              <a:rPr lang="sr-Cyrl-RS" sz="2000" dirty="0" smtClean="0"/>
              <a:t>анестезиологије</a:t>
            </a:r>
            <a:r>
              <a:rPr lang="en-US" sz="2000" dirty="0" smtClean="0"/>
              <a:t> </a:t>
            </a:r>
            <a:r>
              <a:rPr lang="sr-Cyrl-RS" sz="2000" dirty="0" smtClean="0"/>
              <a:t>са</a:t>
            </a:r>
            <a:r>
              <a:rPr lang="en-US" sz="2000" dirty="0" smtClean="0"/>
              <a:t> </a:t>
            </a:r>
            <a:r>
              <a:rPr lang="sr-Cyrl-RS" sz="2000" dirty="0" smtClean="0"/>
              <a:t>реаниматологијом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интензивном</a:t>
            </a:r>
            <a:r>
              <a:rPr lang="en-US" sz="2000" dirty="0" smtClean="0"/>
              <a:t> </a:t>
            </a:r>
            <a:r>
              <a:rPr lang="sr-Cyrl-RS" sz="2000" dirty="0" smtClean="0"/>
              <a:t>терапијом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5) </a:t>
            </a:r>
            <a:r>
              <a:rPr lang="sr-Cyrl-RS" sz="2000" dirty="0" smtClean="0"/>
              <a:t>апотекарске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делатности</a:t>
            </a:r>
            <a:r>
              <a:rPr lang="en-US" sz="2000" dirty="0" smtClean="0"/>
              <a:t>, </a:t>
            </a:r>
            <a:r>
              <a:rPr lang="sr-Cyrl-RS" sz="2000" dirty="0" smtClean="0"/>
              <a:t>преко</a:t>
            </a:r>
            <a:r>
              <a:rPr lang="en-US" sz="2000" dirty="0" smtClean="0"/>
              <a:t> </a:t>
            </a:r>
            <a:r>
              <a:rPr lang="sr-Cyrl-RS" sz="2000" dirty="0" smtClean="0"/>
              <a:t>болничке</a:t>
            </a:r>
            <a:r>
              <a:rPr lang="en-US" sz="2000" dirty="0" smtClean="0"/>
              <a:t> </a:t>
            </a:r>
            <a:r>
              <a:rPr lang="sr-Cyrl-RS" sz="2000" dirty="0" smtClean="0"/>
              <a:t>апотеке</a:t>
            </a:r>
            <a:r>
              <a:rPr lang="en-US" sz="2000" dirty="0" smtClean="0"/>
              <a:t> </a:t>
            </a:r>
          </a:p>
          <a:p>
            <a:r>
              <a:rPr lang="sr-Cyrl-RS" sz="2000" dirty="0" smtClean="0"/>
              <a:t>Клиничко</a:t>
            </a:r>
            <a:r>
              <a:rPr lang="en-US" sz="2000" dirty="0" smtClean="0"/>
              <a:t>-</a:t>
            </a:r>
            <a:r>
              <a:rPr lang="sr-Cyrl-RS" sz="2000" dirty="0" smtClean="0"/>
              <a:t>болнички</a:t>
            </a:r>
            <a:r>
              <a:rPr lang="en-US" sz="2000" dirty="0" smtClean="0"/>
              <a:t> </a:t>
            </a:r>
            <a:r>
              <a:rPr lang="sr-Cyrl-RS" sz="2000" dirty="0" smtClean="0"/>
              <a:t>центар</a:t>
            </a:r>
            <a:r>
              <a:rPr lang="en-US" sz="2000" dirty="0" smtClean="0"/>
              <a:t> </a:t>
            </a:r>
            <a:r>
              <a:rPr lang="sr-Cyrl-RS" sz="2000" dirty="0" smtClean="0"/>
              <a:t>мора</a:t>
            </a:r>
            <a:r>
              <a:rPr lang="en-US" sz="2000" dirty="0" smtClean="0"/>
              <a:t> </a:t>
            </a:r>
            <a:r>
              <a:rPr lang="sr-Cyrl-RS" sz="2000" dirty="0" smtClean="0"/>
              <a:t>обезбедити</a:t>
            </a:r>
            <a:r>
              <a:rPr lang="en-US" sz="2000" dirty="0" smtClean="0"/>
              <a:t>, </a:t>
            </a:r>
            <a:r>
              <a:rPr lang="sr-Cyrl-RS" sz="2000" dirty="0" smtClean="0"/>
              <a:t>самостално</a:t>
            </a:r>
            <a:r>
              <a:rPr lang="en-US" sz="2000" dirty="0" smtClean="0"/>
              <a:t> </a:t>
            </a:r>
            <a:r>
              <a:rPr lang="sr-Cyrl-RS" sz="2000" dirty="0" smtClean="0"/>
              <a:t>или</a:t>
            </a:r>
            <a:r>
              <a:rPr lang="en-US" sz="2000" dirty="0" smtClean="0"/>
              <a:t> </a:t>
            </a:r>
            <a:r>
              <a:rPr lang="sr-Cyrl-RS" sz="2000" dirty="0" smtClean="0"/>
              <a:t>преко</a:t>
            </a:r>
            <a:r>
              <a:rPr lang="en-US" sz="2000" dirty="0" smtClean="0"/>
              <a:t> </a:t>
            </a:r>
            <a:r>
              <a:rPr lang="sr-Cyrl-RS" sz="2000" dirty="0" smtClean="0"/>
              <a:t>друге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: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1) </a:t>
            </a:r>
            <a:r>
              <a:rPr lang="sr-Cyrl-RS" sz="2000" dirty="0" smtClean="0"/>
              <a:t>санитетски</a:t>
            </a:r>
            <a:r>
              <a:rPr lang="en-US" sz="2000" dirty="0" smtClean="0"/>
              <a:t> </a:t>
            </a:r>
            <a:r>
              <a:rPr lang="sr-Cyrl-RS" sz="2000" dirty="0" smtClean="0"/>
              <a:t>превоз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упућивање</a:t>
            </a:r>
            <a:r>
              <a:rPr lang="en-US" sz="2000" dirty="0" smtClean="0"/>
              <a:t> </a:t>
            </a:r>
            <a:r>
              <a:rPr lang="sr-Cyrl-RS" sz="2000" dirty="0" smtClean="0"/>
              <a:t>пацијената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другу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здравствену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установу</a:t>
            </a:r>
            <a:r>
              <a:rPr lang="en-US" sz="2000" dirty="0" smtClean="0"/>
              <a:t> </a:t>
            </a:r>
            <a:r>
              <a:rPr lang="sr-Cyrl-RS" sz="2000" dirty="0" smtClean="0"/>
              <a:t>на</a:t>
            </a:r>
            <a:r>
              <a:rPr lang="en-US" sz="2000" dirty="0" smtClean="0"/>
              <a:t> </a:t>
            </a:r>
            <a:r>
              <a:rPr lang="sr-Cyrl-RS" sz="2000" dirty="0" smtClean="0"/>
              <a:t>секундарном</a:t>
            </a:r>
            <a:r>
              <a:rPr lang="en-US" sz="2000" dirty="0" smtClean="0"/>
              <a:t> </a:t>
            </a:r>
            <a:r>
              <a:rPr lang="sr-Cyrl-RS" sz="2000" dirty="0" smtClean="0"/>
              <a:t>или</a:t>
            </a:r>
            <a:r>
              <a:rPr lang="en-US" sz="2000" dirty="0" smtClean="0"/>
              <a:t> </a:t>
            </a:r>
            <a:r>
              <a:rPr lang="sr-Cyrl-RS" sz="2000" dirty="0" smtClean="0"/>
              <a:t>терцијарном</a:t>
            </a:r>
            <a:r>
              <a:rPr lang="en-US" sz="2000" dirty="0" smtClean="0"/>
              <a:t> </a:t>
            </a:r>
            <a:r>
              <a:rPr lang="sr-Cyrl-RS" sz="2000" dirty="0" smtClean="0"/>
              <a:t>нивоу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заштите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2) </a:t>
            </a:r>
            <a:r>
              <a:rPr lang="sr-Cyrl-RS" sz="2000" dirty="0" smtClean="0"/>
              <a:t>адекватне</a:t>
            </a:r>
            <a:r>
              <a:rPr lang="en-US" sz="2000" dirty="0" smtClean="0"/>
              <a:t> </a:t>
            </a:r>
            <a:r>
              <a:rPr lang="sr-Cyrl-RS" sz="2000" dirty="0" smtClean="0"/>
              <a:t>количине</a:t>
            </a:r>
            <a:r>
              <a:rPr lang="en-US" sz="2000" dirty="0" smtClean="0"/>
              <a:t> </a:t>
            </a:r>
            <a:r>
              <a:rPr lang="sr-Cyrl-RS" sz="2000" dirty="0" smtClean="0"/>
              <a:t>крви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компонената</a:t>
            </a:r>
            <a:r>
              <a:rPr lang="en-US" sz="2000" dirty="0" smtClean="0"/>
              <a:t> </a:t>
            </a:r>
            <a:r>
              <a:rPr lang="sr-Cyrl-RS" sz="2000" dirty="0" smtClean="0"/>
              <a:t>крви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пацијенте</a:t>
            </a:r>
            <a:r>
              <a:rPr lang="en-US" sz="2000" dirty="0" smtClean="0"/>
              <a:t> </a:t>
            </a:r>
            <a:r>
              <a:rPr lang="sr-Cyrl-RS" sz="2000" dirty="0" smtClean="0"/>
              <a:t>те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установе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sr-Cyrl-RS" sz="2000" dirty="0" smtClean="0"/>
              <a:t>	</a:t>
            </a:r>
            <a:r>
              <a:rPr lang="en-US" sz="2000" dirty="0" smtClean="0"/>
              <a:t>3) </a:t>
            </a:r>
            <a:r>
              <a:rPr lang="sr-Cyrl-RS" sz="2000" dirty="0" smtClean="0"/>
              <a:t>патолошкоанатомску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4" name="~PP2125.WAV">
            <a:hlinkClick r:id="" action="ppaction://media"/>
          </p:cNvPr>
          <p:cNvPicPr>
            <a:picLocks noRot="1" noChangeAspect="1"/>
          </p:cNvPicPr>
          <p:nvPr>
            <a:wavAudioFile r:embed="rId1" name="~PP212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1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311008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Клиничко</a:t>
            </a:r>
            <a:r>
              <a:rPr lang="en-US" sz="2800" i="1" dirty="0" smtClean="0"/>
              <a:t>-</a:t>
            </a:r>
            <a:r>
              <a:rPr lang="sr-Cyrl-RS" sz="2800" i="1" dirty="0" smtClean="0"/>
              <a:t>болнички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7715200" cy="4846320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Клиничко</a:t>
            </a:r>
            <a:r>
              <a:rPr lang="vi-VN" dirty="0" smtClean="0"/>
              <a:t>-</a:t>
            </a:r>
            <a:r>
              <a:rPr lang="sr-Cyrl-RS" dirty="0" smtClean="0"/>
              <a:t>болнички</a:t>
            </a:r>
            <a:r>
              <a:rPr lang="vi-VN" dirty="0" smtClean="0"/>
              <a:t> </a:t>
            </a:r>
            <a:r>
              <a:rPr lang="sr-Cyrl-RS" dirty="0" smtClean="0"/>
              <a:t>центар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гранама</a:t>
            </a:r>
            <a:r>
              <a:rPr lang="vi-VN" dirty="0" smtClean="0"/>
              <a:t> </a:t>
            </a:r>
            <a:r>
              <a:rPr lang="sr-Cyrl-RS" dirty="0" smtClean="0"/>
              <a:t>медицине</a:t>
            </a:r>
            <a:r>
              <a:rPr lang="vi-VN" dirty="0" smtClean="0"/>
              <a:t> </a:t>
            </a:r>
            <a:r>
              <a:rPr lang="sr-Cyrl-RS" dirty="0" smtClean="0"/>
              <a:t>из</a:t>
            </a:r>
            <a:r>
              <a:rPr lang="vi-VN" dirty="0" smtClean="0"/>
              <a:t> </a:t>
            </a:r>
            <a:r>
              <a:rPr lang="sr-Cyrl-RS" dirty="0" smtClean="0"/>
              <a:t>којих</a:t>
            </a:r>
            <a:r>
              <a:rPr lang="vi-VN" dirty="0" smtClean="0"/>
              <a:t> </a:t>
            </a:r>
            <a:r>
              <a:rPr lang="sr-Cyrl-RS" dirty="0" smtClean="0"/>
              <a:t>обавља</a:t>
            </a:r>
            <a:r>
              <a:rPr lang="vi-VN" dirty="0" smtClean="0"/>
              <a:t> </a:t>
            </a:r>
            <a:r>
              <a:rPr lang="sr-Cyrl-RS" dirty="0" smtClean="0"/>
              <a:t>високоспецијализовану</a:t>
            </a:r>
            <a:r>
              <a:rPr lang="vi-VN" dirty="0" smtClean="0"/>
              <a:t> </a:t>
            </a:r>
            <a:r>
              <a:rPr lang="sr-Cyrl-RS" dirty="0" smtClean="0"/>
              <a:t>здравствену</a:t>
            </a:r>
            <a:r>
              <a:rPr lang="vi-VN" dirty="0" smtClean="0"/>
              <a:t> </a:t>
            </a:r>
            <a:r>
              <a:rPr lang="sr-Cyrl-RS" dirty="0" smtClean="0"/>
              <a:t>делатност</a:t>
            </a:r>
            <a:r>
              <a:rPr lang="vi-VN" dirty="0" smtClean="0"/>
              <a:t>, </a:t>
            </a:r>
            <a:r>
              <a:rPr lang="sr-Cyrl-RS" dirty="0" smtClean="0"/>
              <a:t>мора</a:t>
            </a:r>
            <a:r>
              <a:rPr lang="vi-VN" dirty="0" smtClean="0"/>
              <a:t> </a:t>
            </a:r>
            <a:r>
              <a:rPr lang="sr-Cyrl-RS" dirty="0" smtClean="0"/>
              <a:t>испуњавати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услове</a:t>
            </a:r>
            <a:r>
              <a:rPr lang="vi-VN" dirty="0" smtClean="0"/>
              <a:t> </a:t>
            </a:r>
            <a:r>
              <a:rPr lang="sr-Cyrl-RS" dirty="0" smtClean="0"/>
              <a:t>предвиђене</a:t>
            </a:r>
            <a:r>
              <a:rPr lang="vi-VN" dirty="0" smtClean="0"/>
              <a:t> </a:t>
            </a:r>
            <a:r>
              <a:rPr lang="sr-Cyrl-RS" dirty="0" smtClean="0"/>
              <a:t>овим</a:t>
            </a:r>
            <a:r>
              <a:rPr lang="vi-VN" dirty="0" smtClean="0"/>
              <a:t> </a:t>
            </a:r>
            <a:r>
              <a:rPr lang="sr-Cyrl-RS" dirty="0" smtClean="0"/>
              <a:t>законом</a:t>
            </a:r>
            <a:r>
              <a:rPr lang="vi-VN" dirty="0" smtClean="0"/>
              <a:t> </a:t>
            </a:r>
            <a:r>
              <a:rPr lang="sr-Cyrl-RS" dirty="0" smtClean="0"/>
              <a:t>за</a:t>
            </a:r>
            <a:r>
              <a:rPr lang="vi-VN" dirty="0" smtClean="0"/>
              <a:t> </a:t>
            </a:r>
            <a:r>
              <a:rPr lang="sr-Cyrl-RS" dirty="0" smtClean="0"/>
              <a:t>клинику</a:t>
            </a:r>
            <a:r>
              <a:rPr lang="vi-VN" dirty="0" smtClean="0"/>
              <a:t>. </a:t>
            </a:r>
          </a:p>
          <a:p>
            <a:r>
              <a:rPr lang="sr-Cyrl-RS" u="sng" dirty="0" smtClean="0"/>
              <a:t>Клиничко</a:t>
            </a:r>
            <a:r>
              <a:rPr lang="en-US" u="sng" dirty="0" smtClean="0"/>
              <a:t>-</a:t>
            </a:r>
            <a:r>
              <a:rPr lang="sr-Cyrl-RS" u="sng" dirty="0" smtClean="0"/>
              <a:t>болнички</a:t>
            </a:r>
            <a:r>
              <a:rPr lang="en-US" u="sng" dirty="0" smtClean="0"/>
              <a:t> </a:t>
            </a:r>
            <a:r>
              <a:rPr lang="sr-Cyrl-RS" u="sng" dirty="0" smtClean="0"/>
              <a:t>центар</a:t>
            </a:r>
            <a:r>
              <a:rPr lang="en-US" u="sng" dirty="0" smtClean="0"/>
              <a:t> </a:t>
            </a:r>
            <a:r>
              <a:rPr lang="sr-Cyrl-RS" u="sng" dirty="0" smtClean="0"/>
              <a:t>у</a:t>
            </a:r>
            <a:r>
              <a:rPr lang="en-US" u="sng" dirty="0" smtClean="0"/>
              <a:t> </a:t>
            </a:r>
            <a:r>
              <a:rPr lang="sr-Cyrl-RS" u="sng" dirty="0" smtClean="0"/>
              <a:t>јавној</a:t>
            </a:r>
            <a:r>
              <a:rPr lang="en-US" u="sng" dirty="0" smtClean="0"/>
              <a:t> </a:t>
            </a:r>
            <a:r>
              <a:rPr lang="sr-Cyrl-RS" u="sng" dirty="0" smtClean="0"/>
              <a:t>својини</a:t>
            </a:r>
            <a:r>
              <a:rPr lang="en-US" u="sng" dirty="0" smtClean="0"/>
              <a:t> </a:t>
            </a:r>
            <a:r>
              <a:rPr lang="sr-Cyrl-RS" u="sng" dirty="0" smtClean="0"/>
              <a:t>оснива</a:t>
            </a:r>
            <a:r>
              <a:rPr lang="en-US" u="sng" dirty="0" smtClean="0"/>
              <a:t> </a:t>
            </a:r>
            <a:r>
              <a:rPr lang="sr-Cyrl-RS" u="sng" dirty="0" smtClean="0"/>
              <a:t>Република</a:t>
            </a:r>
            <a:r>
              <a:rPr lang="en-US" u="sng" dirty="0" smtClean="0"/>
              <a:t> </a:t>
            </a:r>
            <a:r>
              <a:rPr lang="sr-Cyrl-RS" u="sng" dirty="0" smtClean="0"/>
              <a:t>Србија</a:t>
            </a:r>
            <a:r>
              <a:rPr lang="en-US" u="sng" dirty="0" smtClean="0"/>
              <a:t>, </a:t>
            </a:r>
            <a:r>
              <a:rPr lang="sr-Cyrl-RS" u="sng" dirty="0" smtClean="0"/>
              <a:t>а</a:t>
            </a:r>
            <a:r>
              <a:rPr lang="en-US" u="sng" dirty="0" smtClean="0"/>
              <a:t> </a:t>
            </a:r>
            <a:r>
              <a:rPr lang="sr-Cyrl-RS" u="sng" dirty="0" smtClean="0"/>
              <a:t>на</a:t>
            </a:r>
            <a:r>
              <a:rPr lang="en-US" u="sng" dirty="0" smtClean="0"/>
              <a:t> </a:t>
            </a:r>
            <a:r>
              <a:rPr lang="sr-Cyrl-RS" u="sng" dirty="0" smtClean="0"/>
              <a:t>територији</a:t>
            </a:r>
            <a:r>
              <a:rPr lang="en-US" u="sng" dirty="0" smtClean="0"/>
              <a:t> </a:t>
            </a:r>
            <a:r>
              <a:rPr lang="sr-Cyrl-RS" u="sng" dirty="0" smtClean="0"/>
              <a:t>аутономне</a:t>
            </a:r>
            <a:r>
              <a:rPr lang="en-US" u="sng" dirty="0" smtClean="0"/>
              <a:t> </a:t>
            </a:r>
            <a:r>
              <a:rPr lang="sr-Cyrl-RS" u="sng" dirty="0" smtClean="0"/>
              <a:t>покрајине</a:t>
            </a:r>
            <a:r>
              <a:rPr lang="en-US" u="sng" dirty="0" smtClean="0"/>
              <a:t> - </a:t>
            </a:r>
            <a:r>
              <a:rPr lang="sr-Cyrl-RS" u="sng" dirty="0" smtClean="0"/>
              <a:t>аутономна</a:t>
            </a:r>
            <a:r>
              <a:rPr lang="en-US" u="sng" dirty="0" smtClean="0"/>
              <a:t> </a:t>
            </a:r>
            <a:r>
              <a:rPr lang="sr-Cyrl-RS" u="sng" dirty="0" smtClean="0"/>
              <a:t>покрајина</a:t>
            </a:r>
            <a:r>
              <a:rPr lang="en-US" u="sng" dirty="0" smtClean="0"/>
              <a:t>, </a:t>
            </a:r>
            <a:r>
              <a:rPr lang="sr-Cyrl-RS" u="sng" dirty="0" smtClean="0"/>
              <a:t>у</a:t>
            </a:r>
            <a:r>
              <a:rPr lang="en-US" u="sng" dirty="0" smtClean="0"/>
              <a:t> </a:t>
            </a:r>
            <a:r>
              <a:rPr lang="sr-Cyrl-RS" u="sng" dirty="0" smtClean="0"/>
              <a:t>складу</a:t>
            </a:r>
            <a:r>
              <a:rPr lang="en-US" u="sng" dirty="0" smtClean="0"/>
              <a:t> </a:t>
            </a:r>
            <a:r>
              <a:rPr lang="sr-Cyrl-RS" u="sng" dirty="0" smtClean="0"/>
              <a:t>са</a:t>
            </a:r>
            <a:r>
              <a:rPr lang="en-US" u="sng" dirty="0" smtClean="0"/>
              <a:t> </a:t>
            </a:r>
            <a:r>
              <a:rPr lang="sr-Cyrl-RS" u="sng" dirty="0" smtClean="0"/>
              <a:t>законом</a:t>
            </a:r>
            <a:r>
              <a:rPr lang="en-US" u="sng" dirty="0" smtClean="0"/>
              <a:t> </a:t>
            </a:r>
            <a:r>
              <a:rPr lang="sr-Cyrl-RS" u="sng" dirty="0" smtClean="0"/>
              <a:t>и</a:t>
            </a:r>
            <a:r>
              <a:rPr lang="en-US" u="sng" dirty="0" smtClean="0"/>
              <a:t> </a:t>
            </a:r>
            <a:r>
              <a:rPr lang="sr-Cyrl-RS" u="sng" dirty="0" smtClean="0"/>
              <a:t>Планом</a:t>
            </a:r>
            <a:r>
              <a:rPr lang="en-US" u="sng" dirty="0" smtClean="0"/>
              <a:t> </a:t>
            </a:r>
            <a:r>
              <a:rPr lang="sr-Cyrl-RS" u="sng" dirty="0" smtClean="0"/>
              <a:t>мреже</a:t>
            </a:r>
            <a:r>
              <a:rPr lang="en-US" u="sng" dirty="0" smtClean="0"/>
              <a:t>. </a:t>
            </a:r>
          </a:p>
          <a:p>
            <a:r>
              <a:rPr lang="sr-Cyrl-RS" dirty="0" smtClean="0"/>
              <a:t>Клиничко</a:t>
            </a:r>
            <a:r>
              <a:rPr lang="en-US" dirty="0" smtClean="0"/>
              <a:t>-</a:t>
            </a:r>
            <a:r>
              <a:rPr lang="sr-Cyrl-RS" dirty="0" smtClean="0"/>
              <a:t>болнички</a:t>
            </a:r>
            <a:r>
              <a:rPr lang="en-US" dirty="0" smtClean="0"/>
              <a:t> </a:t>
            </a:r>
            <a:r>
              <a:rPr lang="sr-Cyrl-RS" dirty="0" smtClean="0"/>
              <a:t>центар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b="1" dirty="0" smtClean="0"/>
              <a:t>може</a:t>
            </a:r>
            <a:r>
              <a:rPr lang="en-US" b="1" dirty="0" smtClean="0"/>
              <a:t> </a:t>
            </a:r>
            <a:r>
              <a:rPr lang="sr-Cyrl-RS" b="1" dirty="0" smtClean="0"/>
              <a:t>основати</a:t>
            </a:r>
            <a:r>
              <a:rPr lang="en-US" b="1" dirty="0" smtClean="0"/>
              <a:t> </a:t>
            </a:r>
            <a:r>
              <a:rPr lang="sr-Cyrl-RS" b="1" dirty="0" smtClean="0"/>
              <a:t>само</a:t>
            </a:r>
            <a:r>
              <a:rPr lang="en-US" b="1" dirty="0" smtClean="0"/>
              <a:t> </a:t>
            </a:r>
            <a:r>
              <a:rPr lang="sr-Cyrl-RS" b="1" dirty="0" smtClean="0"/>
              <a:t>у</a:t>
            </a:r>
            <a:r>
              <a:rPr lang="en-US" b="1" dirty="0" smtClean="0"/>
              <a:t> </a:t>
            </a:r>
            <a:r>
              <a:rPr lang="sr-Cyrl-RS" b="1" dirty="0" smtClean="0"/>
              <a:t>седишту</a:t>
            </a:r>
            <a:r>
              <a:rPr lang="en-US" b="1" dirty="0" smtClean="0"/>
              <a:t> </a:t>
            </a:r>
            <a:r>
              <a:rPr lang="sr-Cyrl-RS" b="1" dirty="0" smtClean="0"/>
              <a:t>универзитета</a:t>
            </a:r>
            <a:r>
              <a:rPr lang="en-US" b="1" dirty="0" smtClean="0"/>
              <a:t> </a:t>
            </a:r>
            <a:r>
              <a:rPr lang="sr-Cyrl-RS" b="1" dirty="0" smtClean="0"/>
              <a:t>који</a:t>
            </a:r>
            <a:r>
              <a:rPr lang="en-US" b="1" dirty="0" smtClean="0"/>
              <a:t> </a:t>
            </a:r>
            <a:r>
              <a:rPr lang="sr-Cyrl-RS" b="1" dirty="0" smtClean="0"/>
              <a:t>у</a:t>
            </a:r>
            <a:r>
              <a:rPr lang="en-US" b="1" dirty="0" smtClean="0"/>
              <a:t> </a:t>
            </a:r>
            <a:r>
              <a:rPr lang="sr-Cyrl-RS" b="1" dirty="0" smtClean="0"/>
              <a:t>свом</a:t>
            </a:r>
            <a:r>
              <a:rPr lang="en-US" b="1" dirty="0" smtClean="0"/>
              <a:t> </a:t>
            </a:r>
            <a:r>
              <a:rPr lang="sr-Cyrl-RS" b="1" dirty="0" smtClean="0"/>
              <a:t>саставу</a:t>
            </a:r>
            <a:r>
              <a:rPr lang="en-US" b="1" dirty="0" smtClean="0"/>
              <a:t> </a:t>
            </a:r>
            <a:r>
              <a:rPr lang="sr-Cyrl-RS" b="1" dirty="0" smtClean="0"/>
              <a:t>има</a:t>
            </a:r>
            <a:r>
              <a:rPr lang="en-US" b="1" dirty="0" smtClean="0"/>
              <a:t> </a:t>
            </a:r>
            <a:r>
              <a:rPr lang="sr-Cyrl-RS" b="1" dirty="0" smtClean="0"/>
              <a:t>факултет</a:t>
            </a:r>
            <a:r>
              <a:rPr lang="en-US" b="1" dirty="0" smtClean="0"/>
              <a:t> </a:t>
            </a:r>
            <a:r>
              <a:rPr lang="sr-Cyrl-RS" b="1" dirty="0" smtClean="0"/>
              <a:t>здравствене</a:t>
            </a:r>
            <a:r>
              <a:rPr lang="en-US" b="1" dirty="0" smtClean="0"/>
              <a:t> </a:t>
            </a:r>
            <a:r>
              <a:rPr lang="sr-Cyrl-RS" b="1" dirty="0" smtClean="0"/>
              <a:t>струке</a:t>
            </a:r>
            <a:r>
              <a:rPr lang="en-US" b="1" dirty="0" smtClean="0"/>
              <a:t>. </a:t>
            </a:r>
          </a:p>
          <a:p>
            <a:r>
              <a:rPr lang="sr-Cyrl-RS" dirty="0" smtClean="0"/>
              <a:t>Клиничко</a:t>
            </a:r>
            <a:r>
              <a:rPr lang="en-US" dirty="0" smtClean="0"/>
              <a:t>-</a:t>
            </a:r>
            <a:r>
              <a:rPr lang="sr-Cyrl-RS" dirty="0" smtClean="0"/>
              <a:t>болнички</a:t>
            </a:r>
            <a:r>
              <a:rPr lang="en-US" dirty="0" smtClean="0"/>
              <a:t> </a:t>
            </a:r>
            <a:r>
              <a:rPr lang="sr-Cyrl-RS" dirty="0" smtClean="0"/>
              <a:t>центар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јавној</a:t>
            </a:r>
            <a:r>
              <a:rPr lang="en-US" dirty="0" smtClean="0"/>
              <a:t> </a:t>
            </a:r>
            <a:r>
              <a:rPr lang="sr-Cyrl-RS" dirty="0" smtClean="0"/>
              <a:t>својини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чијем</a:t>
            </a:r>
            <a:r>
              <a:rPr lang="en-US" dirty="0" smtClean="0"/>
              <a:t> </a:t>
            </a:r>
            <a:r>
              <a:rPr lang="sr-Cyrl-RS" dirty="0" smtClean="0"/>
              <a:t>седишту</a:t>
            </a:r>
            <a:r>
              <a:rPr lang="en-US" dirty="0" smtClean="0"/>
              <a:t> </a:t>
            </a:r>
            <a:r>
              <a:rPr lang="sr-Cyrl-RS" dirty="0" smtClean="0"/>
              <a:t>не</a:t>
            </a:r>
            <a:r>
              <a:rPr lang="en-US" dirty="0" smtClean="0"/>
              <a:t> </a:t>
            </a:r>
            <a:r>
              <a:rPr lang="sr-Cyrl-RS" dirty="0" smtClean="0"/>
              <a:t>постоји</a:t>
            </a:r>
            <a:r>
              <a:rPr lang="en-US" dirty="0" smtClean="0"/>
              <a:t> </a:t>
            </a:r>
            <a:r>
              <a:rPr lang="sr-Cyrl-RS" dirty="0" smtClean="0"/>
              <a:t>општа</a:t>
            </a:r>
            <a:r>
              <a:rPr lang="en-US" dirty="0" smtClean="0"/>
              <a:t> </a:t>
            </a:r>
            <a:r>
              <a:rPr lang="sr-Cyrl-RS" dirty="0" smtClean="0"/>
              <a:t>болница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јавној</a:t>
            </a:r>
            <a:r>
              <a:rPr lang="en-US" dirty="0" smtClean="0"/>
              <a:t> </a:t>
            </a:r>
            <a:r>
              <a:rPr lang="sr-Cyrl-RS" dirty="0" smtClean="0"/>
              <a:t>својини</a:t>
            </a:r>
            <a:r>
              <a:rPr lang="en-US" dirty="0" smtClean="0"/>
              <a:t>,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становништво</a:t>
            </a:r>
            <a:r>
              <a:rPr lang="en-US" dirty="0" smtClean="0"/>
              <a:t> </a:t>
            </a:r>
            <a:r>
              <a:rPr lang="sr-Cyrl-RS" dirty="0" smtClean="0"/>
              <a:t>територије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коју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sr-Cyrl-RS" dirty="0" smtClean="0"/>
              <a:t>основан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одговарајућу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секундарног</a:t>
            </a:r>
            <a:r>
              <a:rPr lang="en-US" dirty="0" smtClean="0"/>
              <a:t> </a:t>
            </a:r>
            <a:r>
              <a:rPr lang="sr-Cyrl-RS" dirty="0" smtClean="0"/>
              <a:t>нивоа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5" name="~PP64.WAV">
            <a:hlinkClick r:id="" action="ppaction://media"/>
          </p:cNvPr>
          <p:cNvPicPr>
            <a:picLocks noRot="1" noChangeAspect="1"/>
          </p:cNvPicPr>
          <p:nvPr>
            <a:wavAudioFile r:embed="rId1" name="~PP6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3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Cyrl-CS" sz="2400" dirty="0" smtClean="0">
              <a:solidFill>
                <a:prstClr val="black"/>
              </a:solidFill>
              <a:latin typeface="+mn-lt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CS" sz="24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Здравствена заштита јесте организована и свеобухватна делатност друштва са основним циљем да се оствари највиши могући ниво очувања здравља грађана, породице и друштва у целини.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sr-Cyrl-CS" sz="2400" dirty="0" smtClean="0">
              <a:solidFill>
                <a:prstClr val="black"/>
              </a:solidFill>
              <a:latin typeface="+mn-lt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CS" sz="2400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Здравствену заштиту чине мере  и активности на очувању и унапређењу здравља грађана, спречавању, сузбијању и раном откривању болести, повреда и других поремећаја здравља и благовременом и ефикасном лечењу и рехабилитацији.</a:t>
            </a:r>
          </a:p>
          <a:p>
            <a:endParaRPr lang="en-US" dirty="0"/>
          </a:p>
        </p:txBody>
      </p:sp>
      <p:pic>
        <p:nvPicPr>
          <p:cNvPr id="4" name="~PP3321.WAV">
            <a:hlinkClick r:id="" action="ppaction://media"/>
          </p:cNvPr>
          <p:cNvPicPr>
            <a:picLocks noRot="1" noChangeAspect="1"/>
          </p:cNvPicPr>
          <p:nvPr>
            <a:wavAudioFile r:embed="rId1" name="~PP332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44408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Универзитетски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клинички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центар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172400" cy="5805264"/>
          </a:xfrm>
        </p:spPr>
        <p:txBody>
          <a:bodyPr>
            <a:noAutofit/>
          </a:bodyPr>
          <a:lstStyle/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здравствена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установа</a:t>
            </a:r>
            <a:r>
              <a:rPr lang="en-US" sz="1800" dirty="0" smtClean="0"/>
              <a:t> </a:t>
            </a:r>
            <a:r>
              <a:rPr lang="sr-Cyrl-RS" sz="1800" dirty="0" smtClean="0"/>
              <a:t>која</a:t>
            </a:r>
            <a:r>
              <a:rPr lang="en-US" sz="1800" dirty="0" smtClean="0"/>
              <a:t> </a:t>
            </a:r>
            <a:r>
              <a:rPr lang="sr-Cyrl-RS" sz="1800" b="1" dirty="0" smtClean="0"/>
              <a:t>обједињује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три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или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више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клиника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односно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института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које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чине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организациону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функционалну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целину</a:t>
            </a:r>
            <a:r>
              <a:rPr lang="en-US" sz="1800" b="1" dirty="0" smtClean="0"/>
              <a:t>, </a:t>
            </a:r>
            <a:r>
              <a:rPr lang="sr-Cyrl-RS" sz="1800" b="1" dirty="0" smtClean="0"/>
              <a:t>која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обавља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високоспецијализовану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специјалистичко консултативну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стационарну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здравствену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из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више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области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медицине</a:t>
            </a:r>
            <a:r>
              <a:rPr lang="en-US" sz="1800" b="1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имати</a:t>
            </a:r>
            <a:r>
              <a:rPr lang="en-US" sz="1800" dirty="0" smtClean="0"/>
              <a:t> </a:t>
            </a:r>
            <a:r>
              <a:rPr lang="sr-Cyrl-RS" sz="1800" dirty="0" smtClean="0"/>
              <a:t>организационе</a:t>
            </a:r>
            <a:r>
              <a:rPr lang="en-US" sz="1800" dirty="0" smtClean="0"/>
              <a:t> </a:t>
            </a:r>
            <a:r>
              <a:rPr lang="sr-Cyrl-RS" sz="1800" dirty="0" smtClean="0"/>
              <a:t>јединице</a:t>
            </a:r>
            <a:r>
              <a:rPr lang="en-US" sz="1800" dirty="0" smtClean="0"/>
              <a:t> </a:t>
            </a:r>
            <a:r>
              <a:rPr lang="sr-Cyrl-RS" sz="1800" dirty="0" smtClean="0"/>
              <a:t>изван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седишта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универзитетског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клиничког</a:t>
            </a:r>
            <a:r>
              <a:rPr lang="en-US" sz="1800" dirty="0" smtClean="0"/>
              <a:t> </a:t>
            </a:r>
            <a:r>
              <a:rPr lang="sr-Cyrl-RS" sz="1800" dirty="0" smtClean="0"/>
              <a:t>центра</a:t>
            </a:r>
            <a:r>
              <a:rPr lang="en-US" sz="1800" dirty="0" smtClean="0"/>
              <a:t>,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територији</a:t>
            </a:r>
            <a:r>
              <a:rPr lang="en-US" sz="1800" dirty="0" smtClean="0"/>
              <a:t> </a:t>
            </a:r>
            <a:r>
              <a:rPr lang="sr-Cyrl-RS" sz="1800" dirty="0" smtClean="0"/>
              <a:t>управног</a:t>
            </a:r>
            <a:r>
              <a:rPr lang="en-US" sz="1800" dirty="0" smtClean="0"/>
              <a:t> </a:t>
            </a:r>
            <a:r>
              <a:rPr lang="sr-Cyrl-RS" sz="1800" dirty="0" smtClean="0"/>
              <a:t>округа</a:t>
            </a:r>
            <a:r>
              <a:rPr lang="en-US" sz="1800" dirty="0" smtClean="0"/>
              <a:t>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којем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има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седиште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b="1" dirty="0" smtClean="0"/>
              <a:t>образовну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и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научноистраживачку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делатност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складу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са</a:t>
            </a:r>
            <a:r>
              <a:rPr lang="en-US" sz="1800" b="1" dirty="0" smtClean="0"/>
              <a:t> </a:t>
            </a:r>
            <a:r>
              <a:rPr lang="sr-Cyrl-RS" sz="1800" b="1" dirty="0" smtClean="0"/>
              <a:t>законом</a:t>
            </a:r>
            <a:r>
              <a:rPr lang="en-US" sz="1800" b="1" dirty="0" smtClean="0"/>
              <a:t>. </a:t>
            </a:r>
          </a:p>
          <a:p>
            <a:r>
              <a:rPr lang="sr-Cyrl-RS" sz="1800" u="sng" dirty="0" smtClean="0"/>
              <a:t>Универзитетски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клинички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центар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јавној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својини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оснива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Република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Србија</a:t>
            </a:r>
            <a:r>
              <a:rPr lang="en-US" sz="1800" u="sng" dirty="0" smtClean="0"/>
              <a:t>, </a:t>
            </a:r>
            <a:r>
              <a:rPr lang="sr-Cyrl-RS" sz="1800" u="sng" dirty="0" smtClean="0"/>
              <a:t>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територији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аутономне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покрајине</a:t>
            </a:r>
            <a:r>
              <a:rPr lang="en-US" sz="1800" u="sng" dirty="0" smtClean="0"/>
              <a:t> - </a:t>
            </a:r>
            <a:r>
              <a:rPr lang="sr-Cyrl-RS" sz="1800" u="sng" dirty="0" smtClean="0"/>
              <a:t>аутономна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покрајина 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складу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са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законом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и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Планом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мреже</a:t>
            </a:r>
            <a:r>
              <a:rPr lang="en-US" sz="1800" u="sng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се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основати</a:t>
            </a:r>
            <a:r>
              <a:rPr lang="en-US" sz="1800" dirty="0" smtClean="0"/>
              <a:t> </a:t>
            </a:r>
            <a:r>
              <a:rPr lang="sr-Cyrl-RS" sz="1800" dirty="0" smtClean="0"/>
              <a:t>само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универзитета</a:t>
            </a:r>
            <a:r>
              <a:rPr lang="en-US" sz="1800" dirty="0" smtClean="0"/>
              <a:t>, </a:t>
            </a:r>
            <a:r>
              <a:rPr lang="sr-Cyrl-RS" sz="1800" dirty="0" smtClean="0"/>
              <a:t>који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свом</a:t>
            </a:r>
            <a:r>
              <a:rPr lang="en-US" sz="1800" dirty="0" smtClean="0"/>
              <a:t> </a:t>
            </a:r>
            <a:r>
              <a:rPr lang="sr-Cyrl-RS" sz="1800" dirty="0" smtClean="0"/>
              <a:t>саставу</a:t>
            </a:r>
            <a:r>
              <a:rPr lang="en-US" sz="1800" dirty="0" smtClean="0"/>
              <a:t> </a:t>
            </a:r>
            <a:r>
              <a:rPr lang="sr-Cyrl-RS" sz="1800" dirty="0" smtClean="0"/>
              <a:t>има</a:t>
            </a:r>
            <a:r>
              <a:rPr lang="en-US" sz="1800" dirty="0" smtClean="0"/>
              <a:t> </a:t>
            </a:r>
            <a:r>
              <a:rPr lang="sr-Cyrl-RS" sz="1800" dirty="0" smtClean="0"/>
              <a:t>факултет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струке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Универзитетски</a:t>
            </a:r>
            <a:r>
              <a:rPr lang="en-US" sz="1800" dirty="0" smtClean="0"/>
              <a:t> </a:t>
            </a:r>
            <a:r>
              <a:rPr lang="sr-Cyrl-RS" sz="1800" dirty="0" smtClean="0"/>
              <a:t>клинички</a:t>
            </a:r>
            <a:r>
              <a:rPr lang="en-US" sz="1800" dirty="0" smtClean="0"/>
              <a:t> </a:t>
            </a:r>
            <a:r>
              <a:rPr lang="sr-Cyrl-RS" sz="1800" dirty="0" smtClean="0"/>
              <a:t>центар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чијем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седишту</a:t>
            </a:r>
            <a:r>
              <a:rPr lang="en-US" sz="1800" dirty="0" smtClean="0"/>
              <a:t> </a:t>
            </a:r>
            <a:r>
              <a:rPr lang="sr-Cyrl-RS" sz="1800" dirty="0" smtClean="0"/>
              <a:t>не</a:t>
            </a:r>
            <a:r>
              <a:rPr lang="en-US" sz="1800" dirty="0" smtClean="0"/>
              <a:t> </a:t>
            </a:r>
            <a:r>
              <a:rPr lang="sr-Cyrl-RS" sz="1800" dirty="0" smtClean="0"/>
              <a:t>постоји</a:t>
            </a:r>
            <a:r>
              <a:rPr lang="en-US" sz="1800" dirty="0" smtClean="0"/>
              <a:t> </a:t>
            </a:r>
            <a:r>
              <a:rPr lang="sr-Cyrl-RS" sz="1800" dirty="0" smtClean="0"/>
              <a:t>општа</a:t>
            </a:r>
            <a:r>
              <a:rPr lang="en-US" sz="1800" dirty="0" smtClean="0"/>
              <a:t> </a:t>
            </a:r>
            <a:r>
              <a:rPr lang="sr-Cyrl-RS" sz="1800" dirty="0" smtClean="0"/>
              <a:t>болница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јавној</a:t>
            </a:r>
            <a:r>
              <a:rPr lang="en-US" sz="1800" dirty="0" smtClean="0"/>
              <a:t> </a:t>
            </a:r>
            <a:r>
              <a:rPr lang="sr-Cyrl-RS" sz="1800" dirty="0" smtClean="0"/>
              <a:t>својини</a:t>
            </a:r>
            <a:r>
              <a:rPr lang="en-US" sz="1800" dirty="0" smtClean="0"/>
              <a:t>,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становништво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територије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коју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основан</a:t>
            </a:r>
            <a:r>
              <a:rPr lang="en-US" sz="1800" dirty="0" smtClean="0"/>
              <a:t>,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здравствену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секундарног</a:t>
            </a:r>
            <a:r>
              <a:rPr lang="en-US" sz="1800" dirty="0" smtClean="0"/>
              <a:t> </a:t>
            </a:r>
            <a:r>
              <a:rPr lang="sr-Cyrl-RS" sz="1800" dirty="0" smtClean="0"/>
              <a:t>нивоа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здравствене</a:t>
            </a:r>
            <a:r>
              <a:rPr lang="en-US" sz="1800" dirty="0" smtClean="0"/>
              <a:t> </a:t>
            </a:r>
            <a:r>
              <a:rPr lang="sr-Cyrl-RS" sz="1800" dirty="0" smtClean="0"/>
              <a:t>заштите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pic>
        <p:nvPicPr>
          <p:cNvPr id="4" name="~PP2823.WAV">
            <a:hlinkClick r:id="" action="ppaction://media"/>
          </p:cNvPr>
          <p:cNvPicPr>
            <a:picLocks noRot="1" noChangeAspect="1"/>
          </p:cNvPicPr>
          <p:nvPr>
            <a:wavAudioFile r:embed="rId1" name="~PP282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692696"/>
            <a:ext cx="7704856" cy="1800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3200" dirty="0" smtClean="0"/>
              <a:t>ЗДРАВСТВЕНЕ</a:t>
            </a:r>
            <a:r>
              <a:rPr lang="en-US" sz="3200" dirty="0" smtClean="0"/>
              <a:t> </a:t>
            </a:r>
            <a:r>
              <a:rPr lang="sr-Cyrl-RS" sz="3200" dirty="0" smtClean="0"/>
              <a:t>УСТАНОВЕ</a:t>
            </a:r>
            <a:r>
              <a:rPr lang="en-US" sz="3200" dirty="0" smtClean="0"/>
              <a:t> </a:t>
            </a:r>
            <a:r>
              <a:rPr lang="sr-Cyrl-RS" sz="3200" dirty="0" smtClean="0"/>
              <a:t>КОЈЕ</a:t>
            </a:r>
            <a:r>
              <a:rPr lang="en-US" sz="3200" dirty="0" smtClean="0"/>
              <a:t> </a:t>
            </a:r>
            <a:r>
              <a:rPr lang="sr-Cyrl-RS" sz="3200" dirty="0" smtClean="0"/>
              <a:t>ОБАВЉАЈУ</a:t>
            </a:r>
            <a:r>
              <a:rPr lang="en-US" sz="3200" dirty="0" smtClean="0"/>
              <a:t> </a:t>
            </a:r>
            <a:r>
              <a:rPr lang="sr-Cyrl-RS" sz="3200" dirty="0" smtClean="0"/>
              <a:t>ЗДРАВСТВЕНУ</a:t>
            </a:r>
            <a:r>
              <a:rPr lang="en-US" sz="3200" dirty="0" smtClean="0"/>
              <a:t> </a:t>
            </a:r>
            <a:r>
              <a:rPr lang="sr-Cyrl-RS" sz="3200" dirty="0" smtClean="0"/>
              <a:t>ДЕЛАТНОСТ НА</a:t>
            </a:r>
          </a:p>
          <a:p>
            <a:pPr algn="ctr">
              <a:buNone/>
            </a:pPr>
            <a:r>
              <a:rPr lang="en-US" sz="3200" dirty="0" smtClean="0"/>
              <a:t> </a:t>
            </a:r>
            <a:r>
              <a:rPr lang="sr-Cyrl-RS" sz="3200" b="1" dirty="0" smtClean="0"/>
              <a:t>ВИШЕ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НИВОА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ЗДРАВСТВЕНЕ</a:t>
            </a:r>
            <a:r>
              <a:rPr lang="en-US" sz="3200" b="1" dirty="0" smtClean="0"/>
              <a:t> </a:t>
            </a:r>
            <a:r>
              <a:rPr lang="sr-Cyrl-RS" sz="3200" b="1" dirty="0" smtClean="0"/>
              <a:t>ЗАШТИТЕ</a:t>
            </a:r>
            <a:r>
              <a:rPr lang="en-US" sz="3200" b="1" dirty="0" smtClean="0"/>
              <a:t> </a:t>
            </a:r>
            <a:endParaRPr lang="en-US" sz="3200" b="1" dirty="0"/>
          </a:p>
        </p:txBody>
      </p:sp>
      <p:pic>
        <p:nvPicPr>
          <p:cNvPr id="5" name="~PP3834.WAV">
            <a:hlinkClick r:id="" action="ppaction://media"/>
          </p:cNvPr>
          <p:cNvPicPr>
            <a:picLocks noRot="1" noChangeAspect="1"/>
          </p:cNvPicPr>
          <p:nvPr>
            <a:wavAudioFile r:embed="rId1" name="~PP38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9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7992888" cy="4392488"/>
          </a:xfrm>
        </p:spPr>
        <p:txBody>
          <a:bodyPr>
            <a:noAutofit/>
          </a:bodyPr>
          <a:lstStyle/>
          <a:p>
            <a:r>
              <a:rPr lang="sr-Cyrl-RS" sz="2200" dirty="0" smtClean="0"/>
              <a:t>Под</a:t>
            </a:r>
            <a:r>
              <a:rPr lang="vi-VN" sz="2200" dirty="0" smtClean="0"/>
              <a:t> </a:t>
            </a:r>
            <a:r>
              <a:rPr lang="sr-Cyrl-RS" sz="2200" dirty="0" smtClean="0"/>
              <a:t>јавним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здрављем</a:t>
            </a:r>
            <a:r>
              <a:rPr lang="vi-VN" sz="2200" dirty="0" smtClean="0"/>
              <a:t>,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смислу</a:t>
            </a:r>
            <a:r>
              <a:rPr lang="vi-VN" sz="2200" dirty="0" smtClean="0"/>
              <a:t> </a:t>
            </a:r>
            <a:r>
              <a:rPr lang="sr-Cyrl-RS" sz="2200" dirty="0" smtClean="0"/>
              <a:t>овог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, </a:t>
            </a:r>
            <a:r>
              <a:rPr lang="sr-Cyrl-RS" sz="2200" dirty="0" smtClean="0"/>
              <a:t>подразумева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остваривање</a:t>
            </a:r>
            <a:r>
              <a:rPr lang="vi-VN" sz="2200" dirty="0" smtClean="0"/>
              <a:t> </a:t>
            </a:r>
            <a:r>
              <a:rPr lang="sr-Cyrl-RS" sz="2200" dirty="0" smtClean="0"/>
              <a:t>јавног</a:t>
            </a:r>
            <a:r>
              <a:rPr lang="vi-VN" sz="2200" dirty="0" smtClean="0"/>
              <a:t> </a:t>
            </a:r>
            <a:r>
              <a:rPr lang="sr-Cyrl-RS" sz="2200" dirty="0" smtClean="0"/>
              <a:t>интереса</a:t>
            </a:r>
            <a:r>
              <a:rPr lang="vi-VN" sz="2200" dirty="0" smtClean="0"/>
              <a:t> </a:t>
            </a:r>
            <a:r>
              <a:rPr lang="sr-Cyrl-RS" sz="2200" dirty="0" smtClean="0"/>
              <a:t>стварањем</a:t>
            </a:r>
            <a:r>
              <a:rPr lang="vi-VN" sz="2200" dirty="0" smtClean="0"/>
              <a:t> </a:t>
            </a:r>
            <a:r>
              <a:rPr lang="sr-Cyrl-RS" sz="2200" dirty="0" smtClean="0"/>
              <a:t>услова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унапређење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 </a:t>
            </a:r>
            <a:r>
              <a:rPr lang="sr-Cyrl-RS" sz="2200" dirty="0" smtClean="0"/>
              <a:t>становништва</a:t>
            </a:r>
            <a:r>
              <a:rPr lang="vi-VN" sz="2200" dirty="0" smtClean="0"/>
              <a:t> </a:t>
            </a:r>
            <a:r>
              <a:rPr lang="sr-Cyrl-RS" sz="2200" dirty="0" smtClean="0"/>
              <a:t>путем</a:t>
            </a:r>
            <a:r>
              <a:rPr lang="vi-VN" sz="2200" dirty="0" smtClean="0"/>
              <a:t> </a:t>
            </a:r>
            <a:r>
              <a:rPr lang="sr-Cyrl-RS" sz="2200" dirty="0" smtClean="0"/>
              <a:t>организованих</a:t>
            </a:r>
            <a:r>
              <a:rPr lang="vi-VN" sz="2200" dirty="0" smtClean="0"/>
              <a:t> </a:t>
            </a:r>
            <a:r>
              <a:rPr lang="sr-Cyrl-RS" sz="2200" dirty="0" smtClean="0"/>
              <a:t>свеобухватних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активности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друштва</a:t>
            </a:r>
            <a:r>
              <a:rPr lang="vi-VN" sz="2200" dirty="0" smtClean="0"/>
              <a:t>, </a:t>
            </a:r>
            <a:r>
              <a:rPr lang="sr-Cyrl-RS" sz="2200" dirty="0" smtClean="0"/>
              <a:t>усмерених</a:t>
            </a:r>
            <a:r>
              <a:rPr lang="vi-VN" sz="2200" dirty="0" smtClean="0"/>
              <a:t> </a:t>
            </a:r>
            <a:r>
              <a:rPr lang="sr-Cyrl-RS" sz="2200" dirty="0" smtClean="0"/>
              <a:t>на</a:t>
            </a:r>
            <a:r>
              <a:rPr lang="vi-VN" sz="2200" dirty="0" smtClean="0"/>
              <a:t> </a:t>
            </a:r>
            <a:r>
              <a:rPr lang="sr-Cyrl-RS" sz="2200" dirty="0" smtClean="0"/>
              <a:t>унапређење</a:t>
            </a:r>
            <a:r>
              <a:rPr lang="vi-VN" sz="2200" dirty="0" smtClean="0"/>
              <a:t> </a:t>
            </a:r>
            <a:r>
              <a:rPr lang="sr-Cyrl-RS" sz="2200" dirty="0" smtClean="0"/>
              <a:t>физичког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менталног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животне</a:t>
            </a:r>
            <a:r>
              <a:rPr lang="vi-VN" sz="2200" dirty="0" smtClean="0"/>
              <a:t> </a:t>
            </a:r>
            <a:r>
              <a:rPr lang="sr-Cyrl-RS" sz="2200" dirty="0" smtClean="0"/>
              <a:t>средине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спречавање</a:t>
            </a:r>
            <a:r>
              <a:rPr lang="vi-VN" sz="2200" dirty="0" smtClean="0"/>
              <a:t>, </a:t>
            </a:r>
            <a:r>
              <a:rPr lang="sr-Cyrl-RS" sz="2200" dirty="0" smtClean="0"/>
              <a:t>откривање</a:t>
            </a:r>
            <a:r>
              <a:rPr lang="vi-VN" sz="2200" dirty="0" smtClean="0"/>
              <a:t>, </a:t>
            </a:r>
            <a:r>
              <a:rPr lang="sr-Cyrl-RS" sz="2200" dirty="0" smtClean="0"/>
              <a:t>сузбијање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контролу</a:t>
            </a:r>
            <a:r>
              <a:rPr lang="vi-VN" sz="2200" dirty="0" smtClean="0"/>
              <a:t> </a:t>
            </a:r>
            <a:r>
              <a:rPr lang="sr-Cyrl-RS" sz="2200" dirty="0" smtClean="0"/>
              <a:t>фактора</a:t>
            </a:r>
            <a:r>
              <a:rPr lang="vi-VN" sz="2200" dirty="0" smtClean="0"/>
              <a:t> </a:t>
            </a:r>
            <a:r>
              <a:rPr lang="sr-Cyrl-RS" sz="2200" dirty="0" smtClean="0"/>
              <a:t>ризика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настанак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, </a:t>
            </a:r>
            <a:r>
              <a:rPr lang="sr-Cyrl-RS" sz="2200" dirty="0" smtClean="0"/>
              <a:t>који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остварује</a:t>
            </a:r>
            <a:r>
              <a:rPr lang="vi-VN" sz="2200" dirty="0" smtClean="0"/>
              <a:t> </a:t>
            </a:r>
            <a:r>
              <a:rPr lang="sr-Cyrl-RS" sz="2200" dirty="0" smtClean="0"/>
              <a:t>применом</a:t>
            </a:r>
            <a:r>
              <a:rPr lang="vi-VN" sz="2200" dirty="0" smtClean="0"/>
              <a:t> </a:t>
            </a:r>
            <a:r>
              <a:rPr lang="sr-Cyrl-RS" sz="2200" dirty="0" smtClean="0"/>
              <a:t>мера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активности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промоције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здравља</a:t>
            </a:r>
            <a:r>
              <a:rPr lang="vi-VN" sz="2200" dirty="0" smtClean="0"/>
              <a:t>, 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повреда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продужења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побољшања</a:t>
            </a:r>
            <a:r>
              <a:rPr lang="vi-VN" sz="2200" dirty="0" smtClean="0"/>
              <a:t> </a:t>
            </a:r>
            <a:r>
              <a:rPr lang="sr-Cyrl-RS" sz="2200" dirty="0" smtClean="0"/>
              <a:t>квалитета</a:t>
            </a:r>
            <a:r>
              <a:rPr lang="vi-VN" sz="2200" dirty="0" smtClean="0"/>
              <a:t> </a:t>
            </a:r>
            <a:r>
              <a:rPr lang="sr-Cyrl-RS" sz="2200" dirty="0" smtClean="0"/>
              <a:t>живота</a:t>
            </a:r>
            <a:r>
              <a:rPr lang="vi-VN" sz="2200" dirty="0" smtClean="0"/>
              <a:t>. </a:t>
            </a:r>
          </a:p>
          <a:p>
            <a:r>
              <a:rPr lang="sr-Cyrl-RS" sz="2200" u="sng" dirty="0" smtClean="0"/>
              <a:t>Завод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јавно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здравље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оснива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Република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Србија</a:t>
            </a:r>
            <a:r>
              <a:rPr lang="en-US" sz="2200" u="sng" dirty="0" smtClean="0"/>
              <a:t>, </a:t>
            </a:r>
            <a:r>
              <a:rPr lang="sr-Cyrl-RS" sz="2200" u="sng" dirty="0" smtClean="0"/>
              <a:t>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територији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аутономне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покрајине</a:t>
            </a:r>
            <a:r>
              <a:rPr lang="en-US" sz="2200" u="sng" dirty="0" smtClean="0"/>
              <a:t> - </a:t>
            </a:r>
            <a:r>
              <a:rPr lang="sr-Cyrl-RS" sz="2200" u="sng" dirty="0" smtClean="0"/>
              <a:t>аутономна</a:t>
            </a:r>
            <a:r>
              <a:rPr lang="en-US" sz="2200" u="sng" dirty="0" smtClean="0"/>
              <a:t> </a:t>
            </a:r>
            <a:r>
              <a:rPr lang="sr-Cyrl-RS" sz="2200" u="sng" dirty="0" smtClean="0"/>
              <a:t>покрајина</a:t>
            </a:r>
            <a:r>
              <a:rPr lang="en-US" sz="2200" u="sng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здравље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en-US" sz="2200" dirty="0" smtClean="0"/>
              <a:t> </a:t>
            </a:r>
            <a:r>
              <a:rPr lang="sr-Cyrl-RS" sz="2200" dirty="0" smtClean="0"/>
              <a:t>која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оснива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више</a:t>
            </a:r>
            <a:r>
              <a:rPr lang="en-US" sz="2200" dirty="0" smtClean="0"/>
              <a:t> </a:t>
            </a:r>
            <a:r>
              <a:rPr lang="sr-Cyrl-RS" sz="2200" dirty="0" smtClean="0"/>
              <a:t>јединица</a:t>
            </a:r>
            <a:r>
              <a:rPr lang="en-US" sz="2200" dirty="0" smtClean="0"/>
              <a:t> </a:t>
            </a:r>
            <a:r>
              <a:rPr lang="sr-Cyrl-RS" sz="2200" dirty="0" smtClean="0"/>
              <a:t>локалне</a:t>
            </a:r>
            <a:r>
              <a:rPr lang="en-US" sz="2200" dirty="0" smtClean="0"/>
              <a:t> </a:t>
            </a:r>
            <a:r>
              <a:rPr lang="sr-Cyrl-RS" sz="2200" dirty="0" smtClean="0"/>
              <a:t>самоуправе</a:t>
            </a:r>
            <a:r>
              <a:rPr lang="en-US" sz="2200" dirty="0" smtClean="0"/>
              <a:t>,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града</a:t>
            </a:r>
            <a:r>
              <a:rPr lang="en-US" sz="2200" dirty="0" smtClean="0"/>
              <a:t>, </a:t>
            </a:r>
            <a:r>
              <a:rPr lang="sr-Cyrl-RS" sz="2200" dirty="0" smtClean="0"/>
              <a:t>аутономне</a:t>
            </a:r>
            <a:r>
              <a:rPr lang="en-US" sz="2200" dirty="0" smtClean="0"/>
              <a:t> </a:t>
            </a:r>
            <a:r>
              <a:rPr lang="sr-Cyrl-RS" sz="2200" dirty="0" smtClean="0"/>
              <a:t>покрајине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територију</a:t>
            </a:r>
            <a:r>
              <a:rPr lang="en-US" sz="2200" dirty="0" smtClean="0"/>
              <a:t> </a:t>
            </a:r>
            <a:r>
              <a:rPr lang="sr-Cyrl-RS" sz="2200" dirty="0" smtClean="0"/>
              <a:t>Републике</a:t>
            </a:r>
            <a:r>
              <a:rPr lang="en-US" sz="2200" dirty="0" smtClean="0"/>
              <a:t> </a:t>
            </a:r>
            <a:r>
              <a:rPr lang="sr-Cyrl-RS" sz="2200" dirty="0" smtClean="0"/>
              <a:t>Србије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Планом</a:t>
            </a:r>
            <a:r>
              <a:rPr lang="en-US" sz="2200" dirty="0" smtClean="0"/>
              <a:t> </a:t>
            </a:r>
            <a:r>
              <a:rPr lang="sr-Cyrl-RS" sz="2200" dirty="0" smtClean="0"/>
              <a:t>мреже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198.WAV">
            <a:hlinkClick r:id="" action="ppaction://media"/>
          </p:cNvPr>
          <p:cNvPicPr>
            <a:picLocks noRot="1" noChangeAspect="1"/>
          </p:cNvPicPr>
          <p:nvPr>
            <a:wavAudioFile r:embed="rId1" name="~PP21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7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228640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6048672"/>
          </a:xfrm>
        </p:spPr>
        <p:txBody>
          <a:bodyPr>
            <a:noAutofit/>
          </a:bodyPr>
          <a:lstStyle/>
          <a:p>
            <a:r>
              <a:rPr lang="sr-Cyrl-RS" sz="1600" dirty="0" smtClean="0"/>
              <a:t>Завод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здравље</a:t>
            </a:r>
            <a:r>
              <a:rPr lang="en-US" sz="1600" dirty="0" smtClean="0"/>
              <a:t>: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1) </a:t>
            </a:r>
            <a:r>
              <a:rPr lang="sr-Cyrl-RS" sz="1600" dirty="0" smtClean="0"/>
              <a:t>прати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анализира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здравствено</a:t>
            </a:r>
            <a:r>
              <a:rPr lang="en-US" sz="1600" dirty="0" smtClean="0"/>
              <a:t> </a:t>
            </a:r>
            <a:r>
              <a:rPr lang="sr-Cyrl-RS" sz="1600" dirty="0" smtClean="0"/>
              <a:t>стање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en-US" sz="1600" dirty="0" smtClean="0"/>
              <a:t>, </a:t>
            </a:r>
            <a:r>
              <a:rPr lang="sr-Cyrl-RS" sz="1600" dirty="0" smtClean="0"/>
              <a:t>хигијенско</a:t>
            </a:r>
            <a:r>
              <a:rPr lang="en-US" sz="1600" dirty="0" smtClean="0"/>
              <a:t>-</a:t>
            </a:r>
            <a:r>
              <a:rPr lang="sr-Cyrl-RS" sz="1600" dirty="0" smtClean="0"/>
              <a:t>епидемиолошку</a:t>
            </a:r>
            <a:r>
              <a:rPr lang="en-US" sz="1600" dirty="0" smtClean="0"/>
              <a:t> </a:t>
            </a:r>
            <a:r>
              <a:rPr lang="sr-Cyrl-RS" sz="1600" dirty="0" smtClean="0"/>
              <a:t>ситуацију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факторе</a:t>
            </a:r>
            <a:r>
              <a:rPr lang="en-US" sz="1600" dirty="0" smtClean="0"/>
              <a:t> </a:t>
            </a:r>
            <a:r>
              <a:rPr lang="sr-Cyrl-RS" sz="1600" dirty="0" smtClean="0"/>
              <a:t>ризика</a:t>
            </a:r>
            <a:r>
              <a:rPr lang="en-US" sz="1600" dirty="0" smtClean="0"/>
              <a:t> </a:t>
            </a:r>
            <a:r>
              <a:rPr lang="sr-Cyrl-RS" sz="1600" dirty="0" smtClean="0"/>
              <a:t>из</a:t>
            </a:r>
            <a:r>
              <a:rPr lang="en-US" sz="1600" dirty="0" smtClean="0"/>
              <a:t> </a:t>
            </a:r>
            <a:r>
              <a:rPr lang="sr-Cyrl-RS" sz="1600" dirty="0" smtClean="0"/>
              <a:t>животне</a:t>
            </a:r>
            <a:r>
              <a:rPr lang="en-US" sz="1600" dirty="0" smtClean="0"/>
              <a:t> </a:t>
            </a:r>
            <a:r>
              <a:rPr lang="sr-Cyrl-RS" sz="1600" dirty="0" smtClean="0"/>
              <a:t>средине</a:t>
            </a:r>
            <a:r>
              <a:rPr lang="en-US" sz="1600" dirty="0" smtClean="0"/>
              <a:t> </a:t>
            </a:r>
            <a:r>
              <a:rPr lang="sr-Cyrl-RS" sz="1600" dirty="0" smtClean="0"/>
              <a:t>који</a:t>
            </a:r>
            <a:r>
              <a:rPr lang="en-US" sz="1600" dirty="0" smtClean="0"/>
              <a:t> </a:t>
            </a:r>
            <a:r>
              <a:rPr lang="sr-Cyrl-RS" sz="1600" dirty="0" smtClean="0"/>
              <a:t>могу</a:t>
            </a:r>
            <a:r>
              <a:rPr lang="en-US" sz="1600" dirty="0" smtClean="0"/>
              <a:t> </a:t>
            </a:r>
            <a:r>
              <a:rPr lang="sr-Cyrl-RS" sz="1600" dirty="0" smtClean="0"/>
              <a:t>штетно</a:t>
            </a:r>
            <a:r>
              <a:rPr lang="en-US" sz="1600" dirty="0" smtClean="0"/>
              <a:t> </a:t>
            </a:r>
            <a:r>
              <a:rPr lang="sr-Cyrl-RS" sz="1600" dirty="0" smtClean="0"/>
              <a:t>утицати</a:t>
            </a:r>
            <a:r>
              <a:rPr lang="en-US" sz="1600" dirty="0" smtClean="0"/>
              <a:t> </a:t>
            </a:r>
            <a:r>
              <a:rPr lang="sr-Cyrl-RS" sz="1600" dirty="0" smtClean="0"/>
              <a:t>на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здравље</a:t>
            </a:r>
            <a:r>
              <a:rPr lang="en-US" sz="1600" dirty="0" smtClean="0"/>
              <a:t> </a:t>
            </a:r>
            <a:r>
              <a:rPr lang="sr-Cyrl-RS" sz="1600" dirty="0" smtClean="0"/>
              <a:t>људи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о</a:t>
            </a:r>
            <a:r>
              <a:rPr lang="en-US" sz="1600" dirty="0" smtClean="0"/>
              <a:t> </a:t>
            </a:r>
            <a:r>
              <a:rPr lang="sr-Cyrl-RS" sz="1600" dirty="0" smtClean="0"/>
              <a:t>томе</a:t>
            </a:r>
            <a:r>
              <a:rPr lang="en-US" sz="1600" dirty="0" smtClean="0"/>
              <a:t> </a:t>
            </a:r>
            <a:r>
              <a:rPr lang="sr-Cyrl-RS" sz="1600" dirty="0" smtClean="0"/>
              <a:t>извештава</a:t>
            </a:r>
            <a:r>
              <a:rPr lang="en-US" sz="1600" dirty="0" smtClean="0"/>
              <a:t> </a:t>
            </a:r>
            <a:r>
              <a:rPr lang="sr-Cyrl-RS" sz="1600" dirty="0" smtClean="0"/>
              <a:t>надлежне</a:t>
            </a:r>
            <a:r>
              <a:rPr lang="en-US" sz="1600" dirty="0" smtClean="0"/>
              <a:t> </a:t>
            </a:r>
            <a:r>
              <a:rPr lang="sr-Cyrl-RS" sz="1600" dirty="0" smtClean="0"/>
              <a:t>органе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јавност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it-IT" sz="1600" dirty="0" smtClean="0"/>
              <a:t>2) </a:t>
            </a:r>
            <a:r>
              <a:rPr lang="sr-Cyrl-RS" sz="1600" dirty="0" smtClean="0"/>
              <a:t>прати</a:t>
            </a:r>
            <a:r>
              <a:rPr lang="it-IT" sz="1600" dirty="0" smtClean="0"/>
              <a:t> </a:t>
            </a:r>
            <a:r>
              <a:rPr lang="sr-Cyrl-RS" sz="1600" dirty="0" smtClean="0"/>
              <a:t>и</a:t>
            </a:r>
            <a:r>
              <a:rPr lang="it-IT" sz="1600" dirty="0" smtClean="0"/>
              <a:t> </a:t>
            </a:r>
            <a:r>
              <a:rPr lang="sr-Cyrl-RS" sz="1600" dirty="0" smtClean="0"/>
              <a:t>анализира</a:t>
            </a:r>
            <a:r>
              <a:rPr lang="it-IT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it-IT" sz="1600" dirty="0" smtClean="0"/>
              <a:t> </a:t>
            </a:r>
            <a:r>
              <a:rPr lang="sr-Cyrl-RS" sz="1600" dirty="0" smtClean="0"/>
              <a:t>проблеме</a:t>
            </a:r>
            <a:r>
              <a:rPr lang="it-IT" sz="1600" dirty="0" smtClean="0"/>
              <a:t> </a:t>
            </a:r>
            <a:r>
              <a:rPr lang="sr-Cyrl-RS" sz="1600" dirty="0" smtClean="0"/>
              <a:t>и</a:t>
            </a:r>
            <a:r>
              <a:rPr lang="it-IT" sz="1600" dirty="0" smtClean="0"/>
              <a:t> </a:t>
            </a:r>
            <a:r>
              <a:rPr lang="sr-Cyrl-RS" sz="1600" dirty="0" smtClean="0"/>
              <a:t>ризике</a:t>
            </a:r>
            <a:r>
              <a:rPr lang="it-IT" sz="1600" dirty="0" smtClean="0"/>
              <a:t> </a:t>
            </a:r>
            <a:r>
              <a:rPr lang="sr-Cyrl-RS" sz="1600" dirty="0" smtClean="0"/>
              <a:t>по</a:t>
            </a:r>
            <a:r>
              <a:rPr lang="it-IT" sz="1600" dirty="0" smtClean="0"/>
              <a:t> </a:t>
            </a:r>
            <a:r>
              <a:rPr lang="sr-Cyrl-RS" sz="1600" dirty="0" smtClean="0"/>
              <a:t>здравље</a:t>
            </a:r>
            <a:r>
              <a:rPr lang="it-IT" sz="1600" dirty="0" smtClean="0"/>
              <a:t> </a:t>
            </a:r>
            <a:r>
              <a:rPr lang="sr-Cyrl-RS" sz="1600" dirty="0" smtClean="0"/>
              <a:t>становништва</a:t>
            </a:r>
            <a:endParaRPr lang="it-IT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3) </a:t>
            </a:r>
            <a:r>
              <a:rPr lang="sr-Cyrl-RS" sz="1600" dirty="0" smtClean="0"/>
              <a:t>предлаже</a:t>
            </a:r>
            <a:r>
              <a:rPr lang="vi-VN" sz="1600" dirty="0" smtClean="0"/>
              <a:t> </a:t>
            </a:r>
            <a:r>
              <a:rPr lang="sr-Cyrl-RS" sz="1600" dirty="0" smtClean="0"/>
              <a:t>елементе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vi-VN" sz="1600" dirty="0" smtClean="0"/>
              <a:t> </a:t>
            </a:r>
            <a:r>
              <a:rPr lang="sr-Cyrl-RS" sz="1600" dirty="0" smtClean="0"/>
              <a:t>политике</a:t>
            </a:r>
            <a:r>
              <a:rPr lang="vi-VN" sz="1600" dirty="0" smtClean="0"/>
              <a:t>, </a:t>
            </a:r>
            <a:r>
              <a:rPr lang="sr-Cyrl-RS" sz="1600" dirty="0" smtClean="0"/>
              <a:t>планове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програме</a:t>
            </a:r>
            <a:r>
              <a:rPr lang="vi-VN" sz="1600" dirty="0" smtClean="0"/>
              <a:t> </a:t>
            </a:r>
            <a:r>
              <a:rPr lang="sr-Cyrl-RS" sz="1600" dirty="0" smtClean="0"/>
              <a:t>намењене</a:t>
            </a:r>
            <a:r>
              <a:rPr lang="vi-VN" sz="1600" dirty="0" smtClean="0"/>
              <a:t> </a:t>
            </a:r>
            <a:r>
              <a:rPr lang="sr-Cyrl-RS" sz="1600" dirty="0" smtClean="0"/>
              <a:t>очувању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унапређењу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vi-VN" sz="1600" dirty="0" smtClean="0"/>
              <a:t>, </a:t>
            </a:r>
            <a:r>
              <a:rPr lang="sr-Cyrl-RS" sz="1600" dirty="0" smtClean="0"/>
              <a:t>прати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њихово</a:t>
            </a:r>
            <a:r>
              <a:rPr lang="vi-VN" sz="1600" dirty="0" smtClean="0"/>
              <a:t> </a:t>
            </a:r>
            <a:r>
              <a:rPr lang="sr-Cyrl-RS" sz="1600" dirty="0" smtClean="0"/>
              <a:t>спровођење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врши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њихову</a:t>
            </a:r>
            <a:r>
              <a:rPr lang="vi-VN" sz="1600" dirty="0" smtClean="0"/>
              <a:t> </a:t>
            </a:r>
            <a:r>
              <a:rPr lang="sr-Cyrl-RS" sz="1600" dirty="0" smtClean="0"/>
              <a:t>евалуацију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4)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информисање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едукацију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усвајање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здравих</a:t>
            </a:r>
            <a:r>
              <a:rPr lang="en-US" sz="1600" dirty="0" smtClean="0"/>
              <a:t> </a:t>
            </a:r>
            <a:r>
              <a:rPr lang="sr-Cyrl-RS" sz="1600" dirty="0" smtClean="0"/>
              <a:t>стилова</a:t>
            </a:r>
            <a:r>
              <a:rPr lang="en-US" sz="1600" dirty="0" smtClean="0"/>
              <a:t> </a:t>
            </a:r>
            <a:r>
              <a:rPr lang="sr-Cyrl-RS" sz="1600" dirty="0" smtClean="0"/>
              <a:t>живота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спречавање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сузбијање</a:t>
            </a:r>
            <a:r>
              <a:rPr lang="en-US" sz="1600" dirty="0" smtClean="0"/>
              <a:t> </a:t>
            </a:r>
            <a:r>
              <a:rPr lang="sr-Cyrl-RS" sz="1600" dirty="0" smtClean="0"/>
              <a:t>ризичних</a:t>
            </a:r>
            <a:r>
              <a:rPr lang="en-US" sz="1600" dirty="0" smtClean="0"/>
              <a:t> </a:t>
            </a:r>
            <a:r>
              <a:rPr lang="sr-Cyrl-RS" sz="1600" dirty="0" smtClean="0"/>
              <a:t>понашања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5) </a:t>
            </a:r>
            <a:r>
              <a:rPr lang="sr-Cyrl-RS" sz="1600" dirty="0" smtClean="0"/>
              <a:t>врши</a:t>
            </a:r>
            <a:r>
              <a:rPr lang="vi-VN" sz="1600" dirty="0" smtClean="0"/>
              <a:t> </a:t>
            </a:r>
            <a:r>
              <a:rPr lang="sr-Cyrl-RS" sz="1600" dirty="0" smtClean="0"/>
              <a:t>информисање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едукацију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</a:t>
            </a:r>
            <a:r>
              <a:rPr lang="vi-VN" sz="1600" dirty="0" smtClean="0"/>
              <a:t> </a:t>
            </a:r>
            <a:r>
              <a:rPr lang="sr-Cyrl-RS" sz="1600" dirty="0" smtClean="0"/>
              <a:t>о</a:t>
            </a:r>
            <a:r>
              <a:rPr lang="vi-VN" sz="1600" dirty="0" smtClean="0"/>
              <a:t> </a:t>
            </a:r>
            <a:r>
              <a:rPr lang="sr-Cyrl-RS" sz="1600" dirty="0" smtClean="0"/>
              <a:t>начинима</a:t>
            </a:r>
            <a:r>
              <a:rPr lang="vi-VN" sz="1600" dirty="0" smtClean="0"/>
              <a:t> </a:t>
            </a:r>
            <a:r>
              <a:rPr lang="sr-Cyrl-RS" sz="1600" dirty="0" smtClean="0"/>
              <a:t>очувања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унапређења</a:t>
            </a:r>
            <a:r>
              <a:rPr lang="vi-VN" sz="1600" dirty="0" smtClean="0"/>
              <a:t> </a:t>
            </a:r>
            <a:r>
              <a:rPr lang="sr-Cyrl-RS" sz="1600" dirty="0" smtClean="0"/>
              <a:t>стања</a:t>
            </a:r>
            <a:r>
              <a:rPr lang="vi-VN" sz="1600" dirty="0" smtClean="0"/>
              <a:t> </a:t>
            </a:r>
            <a:r>
              <a:rPr lang="sr-Cyrl-RS" sz="1600" dirty="0" smtClean="0"/>
              <a:t>животне</a:t>
            </a:r>
            <a:r>
              <a:rPr lang="vi-VN" sz="1600" dirty="0" smtClean="0"/>
              <a:t> </a:t>
            </a:r>
            <a:r>
              <a:rPr lang="sr-Cyrl-RS" sz="1600" dirty="0" smtClean="0"/>
              <a:t>средине</a:t>
            </a:r>
            <a:r>
              <a:rPr lang="vi-VN" sz="1600" dirty="0" smtClean="0"/>
              <a:t>, </a:t>
            </a:r>
            <a:r>
              <a:rPr lang="sr-Cyrl-RS" sz="1600" dirty="0" smtClean="0"/>
              <a:t>као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превенирању</a:t>
            </a:r>
            <a:r>
              <a:rPr lang="vi-VN" sz="1600" dirty="0" smtClean="0"/>
              <a:t> </a:t>
            </a:r>
            <a:r>
              <a:rPr lang="sr-Cyrl-RS" sz="1600" dirty="0" smtClean="0"/>
              <a:t>штетног</a:t>
            </a:r>
            <a:r>
              <a:rPr lang="vi-VN" sz="1600" dirty="0" smtClean="0"/>
              <a:t> </a:t>
            </a:r>
            <a:r>
              <a:rPr lang="sr-Cyrl-RS" sz="1600" dirty="0" smtClean="0"/>
              <a:t>дејства</a:t>
            </a:r>
            <a:r>
              <a:rPr lang="vi-VN" sz="1600" dirty="0" smtClean="0"/>
              <a:t> </a:t>
            </a:r>
            <a:r>
              <a:rPr lang="sr-Cyrl-RS" sz="1600" dirty="0" smtClean="0"/>
              <a:t>фактора</a:t>
            </a:r>
            <a:r>
              <a:rPr lang="vi-VN" sz="1600" dirty="0" smtClean="0"/>
              <a:t> </a:t>
            </a:r>
            <a:r>
              <a:rPr lang="sr-Cyrl-RS" sz="1600" dirty="0" smtClean="0"/>
              <a:t>ризика</a:t>
            </a:r>
            <a:r>
              <a:rPr lang="vi-VN" sz="1600" dirty="0" smtClean="0"/>
              <a:t> </a:t>
            </a:r>
            <a:r>
              <a:rPr lang="sr-Cyrl-RS" sz="1600" dirty="0" smtClean="0"/>
              <a:t>из</a:t>
            </a:r>
            <a:r>
              <a:rPr lang="vi-VN" sz="1600" dirty="0" smtClean="0"/>
              <a:t> </a:t>
            </a:r>
            <a:r>
              <a:rPr lang="sr-Cyrl-RS" sz="1600" dirty="0" smtClean="0"/>
              <a:t>животне</a:t>
            </a:r>
            <a:r>
              <a:rPr lang="vi-VN" sz="1600" dirty="0" smtClean="0"/>
              <a:t> </a:t>
            </a:r>
            <a:r>
              <a:rPr lang="sr-Cyrl-RS" sz="1600" dirty="0" smtClean="0"/>
              <a:t>средине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6)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процену</a:t>
            </a:r>
            <a:r>
              <a:rPr lang="en-US" sz="1600" dirty="0" smtClean="0"/>
              <a:t> </a:t>
            </a:r>
            <a:r>
              <a:rPr lang="sr-Cyrl-RS" sz="1600" dirty="0" smtClean="0"/>
              <a:t>ефикасности</a:t>
            </a:r>
            <a:r>
              <a:rPr lang="en-US" sz="1600" dirty="0" smtClean="0"/>
              <a:t>, </a:t>
            </a:r>
            <a:r>
              <a:rPr lang="sr-Cyrl-RS" sz="1600" dirty="0" smtClean="0"/>
              <a:t>доступности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квалитета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заштите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7) </a:t>
            </a:r>
            <a:r>
              <a:rPr lang="sr-Cyrl-RS" sz="1600" dirty="0" smtClean="0"/>
              <a:t>спроводи</a:t>
            </a:r>
            <a:r>
              <a:rPr lang="en-US" sz="1600" dirty="0" smtClean="0"/>
              <a:t> </a:t>
            </a:r>
            <a:r>
              <a:rPr lang="sr-Cyrl-RS" sz="1600" dirty="0" smtClean="0"/>
              <a:t>санитарно</a:t>
            </a:r>
            <a:r>
              <a:rPr lang="en-US" sz="1600" dirty="0" smtClean="0"/>
              <a:t>-</a:t>
            </a:r>
            <a:r>
              <a:rPr lang="sr-Cyrl-RS" sz="1600" dirty="0" smtClean="0"/>
              <a:t>хигијенски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епидемиолошки</a:t>
            </a:r>
            <a:r>
              <a:rPr lang="en-US" sz="1600" dirty="0" smtClean="0"/>
              <a:t> </a:t>
            </a:r>
            <a:r>
              <a:rPr lang="sr-Cyrl-RS" sz="1600" dirty="0" smtClean="0"/>
              <a:t>надзор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предузимање</a:t>
            </a:r>
            <a:r>
              <a:rPr lang="en-US" sz="1600" dirty="0" smtClean="0"/>
              <a:t> </a:t>
            </a:r>
            <a:r>
              <a:rPr lang="sr-Cyrl-RS" sz="1600" dirty="0" smtClean="0"/>
              <a:t>мера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циљу</a:t>
            </a:r>
            <a:r>
              <a:rPr lang="en-US" sz="1600" dirty="0" smtClean="0"/>
              <a:t> </a:t>
            </a:r>
            <a:r>
              <a:rPr lang="sr-Cyrl-RS" sz="1600" dirty="0" smtClean="0"/>
              <a:t>спречавања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сузбијања</a:t>
            </a:r>
            <a:r>
              <a:rPr lang="en-US" sz="1600" dirty="0" smtClean="0"/>
              <a:t>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,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складу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8)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планирање</a:t>
            </a:r>
            <a:r>
              <a:rPr lang="en-US" sz="1600" dirty="0" smtClean="0"/>
              <a:t> </a:t>
            </a:r>
            <a:r>
              <a:rPr lang="sr-Cyrl-RS" sz="1600" dirty="0" smtClean="0"/>
              <a:t>кадрова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здравственим</a:t>
            </a:r>
            <a:r>
              <a:rPr lang="en-US" sz="1600" dirty="0" smtClean="0"/>
              <a:t> </a:t>
            </a:r>
            <a:r>
              <a:rPr lang="sr-Cyrl-RS" sz="1600" dirty="0" smtClean="0"/>
              <a:t>установама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јавној</a:t>
            </a:r>
            <a:r>
              <a:rPr lang="en-US" sz="1600" dirty="0" smtClean="0"/>
              <a:t> </a:t>
            </a:r>
            <a:r>
              <a:rPr lang="sr-Cyrl-RS" sz="1600" dirty="0" smtClean="0"/>
              <a:t>својини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9) </a:t>
            </a:r>
            <a:r>
              <a:rPr lang="sr-Cyrl-RS" sz="1600" dirty="0" smtClean="0"/>
              <a:t>учествује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развоју</a:t>
            </a:r>
            <a:r>
              <a:rPr lang="en-US" sz="1600" dirty="0" smtClean="0"/>
              <a:t> </a:t>
            </a:r>
            <a:r>
              <a:rPr lang="sr-Cyrl-RS" sz="1600" dirty="0" smtClean="0"/>
              <a:t>интегрисаног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здравственог</a:t>
            </a:r>
            <a:r>
              <a:rPr lang="en-US" sz="1600" dirty="0" smtClean="0"/>
              <a:t> </a:t>
            </a:r>
            <a:r>
              <a:rPr lang="sr-Cyrl-RS" sz="1600" dirty="0" smtClean="0"/>
              <a:t>информационог</a:t>
            </a:r>
            <a:r>
              <a:rPr lang="en-US" sz="1600" dirty="0" smtClean="0"/>
              <a:t> </a:t>
            </a:r>
            <a:r>
              <a:rPr lang="sr-Cyrl-RS" sz="1600" dirty="0" smtClean="0"/>
              <a:t>система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10)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истраживања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областима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11) </a:t>
            </a:r>
            <a:r>
              <a:rPr lang="sr-Cyrl-RS" sz="1600" dirty="0" smtClean="0"/>
              <a:t>сарађује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развија</a:t>
            </a:r>
            <a:r>
              <a:rPr lang="vi-VN" sz="1600" dirty="0" smtClean="0"/>
              <a:t> </a:t>
            </a:r>
            <a:r>
              <a:rPr lang="sr-Cyrl-RS" sz="1600" dirty="0" smtClean="0"/>
              <a:t>партнерство</a:t>
            </a:r>
            <a:r>
              <a:rPr lang="vi-VN" sz="1600" dirty="0" smtClean="0"/>
              <a:t> </a:t>
            </a:r>
            <a:r>
              <a:rPr lang="sr-Cyrl-RS" sz="1600" dirty="0" smtClean="0"/>
              <a:t>са</a:t>
            </a:r>
            <a:r>
              <a:rPr lang="vi-VN" sz="1600" dirty="0" smtClean="0"/>
              <a:t> </a:t>
            </a:r>
            <a:r>
              <a:rPr lang="sr-Cyrl-RS" sz="1600" dirty="0" smtClean="0"/>
              <a:t>учесницима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јавног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идентификацији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решавању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здравствених</a:t>
            </a:r>
            <a:r>
              <a:rPr lang="vi-VN" sz="1600" dirty="0" smtClean="0"/>
              <a:t> </a:t>
            </a:r>
            <a:r>
              <a:rPr lang="sr-Cyrl-RS" sz="1600" dirty="0" smtClean="0"/>
              <a:t>проблема</a:t>
            </a:r>
            <a:r>
              <a:rPr lang="vi-VN" sz="1600" dirty="0" smtClean="0"/>
              <a:t> </a:t>
            </a:r>
            <a:r>
              <a:rPr lang="sr-Cyrl-RS" sz="1600" dirty="0" smtClean="0"/>
              <a:t>становништва у</a:t>
            </a:r>
            <a:r>
              <a:rPr lang="vi-VN" sz="1600" dirty="0" smtClean="0"/>
              <a:t> </a:t>
            </a:r>
            <a:r>
              <a:rPr lang="sr-Cyrl-RS" sz="1600" dirty="0" smtClean="0"/>
              <a:t>складу</a:t>
            </a:r>
            <a:r>
              <a:rPr lang="vi-VN" sz="1600" dirty="0" smtClean="0"/>
              <a:t> </a:t>
            </a:r>
            <a:r>
              <a:rPr lang="sr-Cyrl-RS" sz="1600" dirty="0" smtClean="0"/>
              <a:t>са</a:t>
            </a:r>
            <a:r>
              <a:rPr lang="vi-VN" sz="1600" dirty="0" smtClean="0"/>
              <a:t> </a:t>
            </a:r>
            <a:r>
              <a:rPr lang="sr-Cyrl-RS" sz="1600" dirty="0" smtClean="0"/>
              <a:t>законом</a:t>
            </a:r>
            <a:endParaRPr lang="vi-VN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12) </a:t>
            </a:r>
            <a:r>
              <a:rPr lang="sr-Cyrl-RS" sz="1600" dirty="0" smtClean="0"/>
              <a:t>спроводи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координира</a:t>
            </a:r>
            <a:r>
              <a:rPr lang="en-US" sz="1600" dirty="0" smtClean="0"/>
              <a:t> </a:t>
            </a:r>
            <a:r>
              <a:rPr lang="sr-Cyrl-RS" sz="1600" dirty="0" smtClean="0"/>
              <a:t>активности</a:t>
            </a:r>
            <a:r>
              <a:rPr lang="en-US" sz="1600" dirty="0" smtClean="0"/>
              <a:t> </a:t>
            </a:r>
            <a:r>
              <a:rPr lang="sr-Cyrl-RS" sz="1600" dirty="0" smtClean="0"/>
              <a:t>јавног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кризним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ванредним</a:t>
            </a:r>
            <a:r>
              <a:rPr lang="en-US" sz="1600" dirty="0" smtClean="0"/>
              <a:t> </a:t>
            </a:r>
            <a:r>
              <a:rPr lang="sr-Cyrl-RS" sz="1600" dirty="0" smtClean="0"/>
              <a:t>ситуацијама  у</a:t>
            </a:r>
            <a:r>
              <a:rPr lang="en-US" sz="1600" dirty="0" smtClean="0"/>
              <a:t> </a:t>
            </a:r>
            <a:r>
              <a:rPr lang="sr-Cyrl-RS" sz="1600" dirty="0" smtClean="0"/>
              <a:t>складу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pl-PL" sz="1600" dirty="0" smtClean="0"/>
              <a:t>13) </a:t>
            </a:r>
            <a:r>
              <a:rPr lang="sr-Cyrl-RS" sz="1600" dirty="0" smtClean="0"/>
              <a:t>обавља</a:t>
            </a:r>
            <a:r>
              <a:rPr lang="pl-PL" sz="1600" dirty="0" smtClean="0"/>
              <a:t> </a:t>
            </a:r>
            <a:r>
              <a:rPr lang="sr-Cyrl-RS" sz="1600" dirty="0" smtClean="0"/>
              <a:t>друге</a:t>
            </a:r>
            <a:r>
              <a:rPr lang="pl-PL" sz="1600" dirty="0" smtClean="0"/>
              <a:t> </a:t>
            </a:r>
            <a:r>
              <a:rPr lang="sr-Cyrl-RS" sz="1600" dirty="0" smtClean="0"/>
              <a:t>послове</a:t>
            </a:r>
            <a:r>
              <a:rPr lang="pl-PL" sz="1600" dirty="0" smtClean="0"/>
              <a:t>, </a:t>
            </a:r>
            <a:r>
              <a:rPr lang="sr-Cyrl-RS" sz="1600" dirty="0" smtClean="0"/>
              <a:t>у</a:t>
            </a:r>
            <a:r>
              <a:rPr lang="pl-PL" sz="1600" dirty="0" smtClean="0"/>
              <a:t> </a:t>
            </a:r>
            <a:r>
              <a:rPr lang="sr-Cyrl-RS" sz="1600" dirty="0" smtClean="0"/>
              <a:t>складу</a:t>
            </a:r>
            <a:r>
              <a:rPr lang="pl-PL" sz="1600" dirty="0" smtClean="0"/>
              <a:t> </a:t>
            </a:r>
            <a:r>
              <a:rPr lang="sr-Cyrl-RS" sz="1600" dirty="0" smtClean="0"/>
              <a:t>са</a:t>
            </a:r>
            <a:r>
              <a:rPr lang="pl-PL" sz="1600" dirty="0" smtClean="0"/>
              <a:t> </a:t>
            </a:r>
            <a:r>
              <a:rPr lang="sr-Cyrl-RS" sz="1600" dirty="0" smtClean="0"/>
              <a:t>законом</a:t>
            </a:r>
            <a:endParaRPr lang="en-US" sz="1600" dirty="0"/>
          </a:p>
        </p:txBody>
      </p:sp>
      <p:pic>
        <p:nvPicPr>
          <p:cNvPr id="5" name="~PP2137.WAV">
            <a:hlinkClick r:id="" action="ppaction://media"/>
          </p:cNvPr>
          <p:cNvPicPr>
            <a:picLocks noRot="1" noChangeAspect="1"/>
          </p:cNvPicPr>
          <p:nvPr>
            <a:wavAudioFile r:embed="rId1" name="~PP21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16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20688"/>
            <a:ext cx="8424936" cy="5638408"/>
          </a:xfrm>
        </p:spPr>
        <p:txBody>
          <a:bodyPr>
            <a:noAutofit/>
          </a:bodyPr>
          <a:lstStyle/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b="1" dirty="0" smtClean="0"/>
              <a:t>обавља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социјално</a:t>
            </a:r>
            <a:r>
              <a:rPr lang="en-US" sz="2000" b="1" dirty="0" smtClean="0"/>
              <a:t>-</a:t>
            </a:r>
            <a:r>
              <a:rPr lang="sr-Cyrl-RS" sz="2000" b="1" dirty="0" smtClean="0"/>
              <a:t>медицинску</a:t>
            </a:r>
            <a:r>
              <a:rPr lang="en-US" sz="2000" b="1" dirty="0" smtClean="0"/>
              <a:t>, </a:t>
            </a:r>
            <a:r>
              <a:rPr lang="sr-Cyrl-RS" sz="2000" b="1" dirty="0" smtClean="0"/>
              <a:t>хигијенско</a:t>
            </a:r>
            <a:r>
              <a:rPr lang="en-US" sz="2000" b="1" dirty="0" smtClean="0"/>
              <a:t>-</a:t>
            </a:r>
            <a:r>
              <a:rPr lang="sr-Cyrl-RS" sz="2000" b="1" dirty="0" smtClean="0"/>
              <a:t>еколошку</a:t>
            </a:r>
            <a:r>
              <a:rPr lang="en-US" sz="2000" b="1" dirty="0" smtClean="0"/>
              <a:t>, </a:t>
            </a:r>
            <a:r>
              <a:rPr lang="sr-Cyrl-RS" sz="2000" b="1" dirty="0" smtClean="0"/>
              <a:t>епидемиолошку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и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микробиолошку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здравствену</a:t>
            </a:r>
            <a:r>
              <a:rPr lang="en-US" sz="2000" b="1" dirty="0" smtClean="0"/>
              <a:t> </a:t>
            </a:r>
            <a:r>
              <a:rPr lang="sr-Cyrl-RS" sz="2000" b="1" dirty="0" smtClean="0"/>
              <a:t>делатност</a:t>
            </a:r>
            <a:r>
              <a:rPr lang="en-US" sz="2000" b="1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врши</a:t>
            </a:r>
            <a:r>
              <a:rPr lang="en-US" sz="2000" dirty="0" smtClean="0"/>
              <a:t> </a:t>
            </a:r>
            <a:r>
              <a:rPr lang="sr-Cyrl-RS" sz="2000" dirty="0" smtClean="0"/>
              <a:t>микробиолошке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паразитолошке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серолошке</a:t>
            </a:r>
            <a:r>
              <a:rPr lang="en-US" sz="2000" dirty="0" smtClean="0"/>
              <a:t>, </a:t>
            </a:r>
            <a:r>
              <a:rPr lang="sr-Cyrl-RS" sz="2000" dirty="0" smtClean="0"/>
              <a:t>физичко</a:t>
            </a:r>
            <a:r>
              <a:rPr lang="en-US" sz="2000" dirty="0" smtClean="0"/>
              <a:t>-</a:t>
            </a:r>
            <a:r>
              <a:rPr lang="sr-Cyrl-RS" sz="2000" dirty="0" smtClean="0"/>
              <a:t>хемијске</a:t>
            </a:r>
            <a:r>
              <a:rPr lang="en-US" sz="2000" dirty="0" smtClean="0"/>
              <a:t>, </a:t>
            </a:r>
            <a:r>
              <a:rPr lang="sr-Cyrl-RS" sz="2000" dirty="0" smtClean="0"/>
              <a:t>хемијске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токсиколошке</a:t>
            </a:r>
            <a:r>
              <a:rPr lang="en-US" sz="2000" dirty="0" smtClean="0"/>
              <a:t> </a:t>
            </a:r>
            <a:r>
              <a:rPr lang="sr-Cyrl-RS" sz="2000" dirty="0" smtClean="0"/>
              <a:t>прегледе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испитивања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вези</a:t>
            </a:r>
            <a:r>
              <a:rPr lang="en-US" sz="2000" dirty="0" smtClean="0"/>
              <a:t> </a:t>
            </a:r>
            <a:r>
              <a:rPr lang="sr-Cyrl-RS" sz="2000" dirty="0" smtClean="0"/>
              <a:t>са</a:t>
            </a:r>
            <a:r>
              <a:rPr lang="en-US" sz="2000" dirty="0" smtClean="0"/>
              <a:t> </a:t>
            </a:r>
            <a:r>
              <a:rPr lang="sr-Cyrl-RS" sz="2000" dirty="0" smtClean="0"/>
              <a:t>дијагностиком</a:t>
            </a:r>
            <a:r>
              <a:rPr lang="en-US" sz="2000" dirty="0" smtClean="0"/>
              <a:t> </a:t>
            </a:r>
            <a:r>
              <a:rPr lang="sr-Cyrl-RS" sz="2000" dirty="0" smtClean="0"/>
              <a:t>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незаразних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болести</a:t>
            </a:r>
            <a:r>
              <a:rPr lang="en-US" sz="2000" dirty="0" smtClean="0"/>
              <a:t>, </a:t>
            </a:r>
            <a:r>
              <a:rPr lang="sr-Cyrl-RS" sz="2000" dirty="0" smtClean="0"/>
              <a:t>производњом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прометом</a:t>
            </a:r>
            <a:r>
              <a:rPr lang="en-US" sz="2000" dirty="0" smtClean="0"/>
              <a:t> </a:t>
            </a:r>
            <a:r>
              <a:rPr lang="sr-Cyrl-RS" sz="2000" dirty="0" smtClean="0"/>
              <a:t>животних</a:t>
            </a:r>
            <a:r>
              <a:rPr lang="en-US" sz="2000" dirty="0" smtClean="0"/>
              <a:t> </a:t>
            </a:r>
            <a:r>
              <a:rPr lang="sr-Cyrl-RS" sz="2000" dirty="0" smtClean="0"/>
              <a:t>намирница</a:t>
            </a:r>
            <a:r>
              <a:rPr lang="en-US" sz="2000" dirty="0" smtClean="0"/>
              <a:t>, </a:t>
            </a:r>
            <a:r>
              <a:rPr lang="sr-Cyrl-RS" sz="2000" dirty="0" smtClean="0"/>
              <a:t>као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прегледе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испитивања</a:t>
            </a:r>
            <a:r>
              <a:rPr lang="en-US" sz="2000" dirty="0" smtClean="0"/>
              <a:t> </a:t>
            </a:r>
            <a:r>
              <a:rPr lang="sr-Cyrl-RS" sz="2000" dirty="0" smtClean="0"/>
              <a:t>воде</a:t>
            </a:r>
            <a:r>
              <a:rPr lang="en-US" sz="2000" dirty="0" smtClean="0"/>
              <a:t>, </a:t>
            </a:r>
            <a:r>
              <a:rPr lang="sr-Cyrl-RS" sz="2000" dirty="0" smtClean="0"/>
              <a:t>ваздуха</a:t>
            </a:r>
            <a:r>
              <a:rPr lang="en-US" sz="2000" dirty="0" smtClean="0"/>
              <a:t>, </a:t>
            </a:r>
            <a:r>
              <a:rPr lang="sr-Cyrl-RS" sz="2000" dirty="0" smtClean="0"/>
              <a:t>буке</a:t>
            </a:r>
            <a:r>
              <a:rPr lang="en-US" sz="2000" dirty="0" smtClean="0"/>
              <a:t>, </a:t>
            </a:r>
            <a:r>
              <a:rPr lang="sr-Cyrl-RS" sz="2000" dirty="0" smtClean="0"/>
              <a:t>земљишта</a:t>
            </a:r>
            <a:r>
              <a:rPr lang="en-US" sz="2000" dirty="0" smtClean="0"/>
              <a:t>, </a:t>
            </a:r>
            <a:r>
              <a:rPr lang="sr-Cyrl-RS" sz="2000" dirty="0" smtClean="0"/>
              <a:t>отпада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предмета</a:t>
            </a:r>
            <a:r>
              <a:rPr lang="en-US" sz="2000" dirty="0" smtClean="0"/>
              <a:t> </a:t>
            </a:r>
            <a:r>
              <a:rPr lang="sr-Cyrl-RS" sz="2000" dirty="0" smtClean="0"/>
              <a:t>опште</a:t>
            </a:r>
            <a:r>
              <a:rPr lang="en-US" sz="2000" dirty="0" smtClean="0"/>
              <a:t> </a:t>
            </a:r>
            <a:r>
              <a:rPr lang="sr-Cyrl-RS" sz="2000" dirty="0" smtClean="0"/>
              <a:t>употребе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vi-VN" sz="2000" dirty="0" smtClean="0"/>
              <a:t> </a:t>
            </a:r>
            <a:r>
              <a:rPr lang="sr-Cyrl-RS" sz="2000" dirty="0" smtClean="0"/>
              <a:t>за</a:t>
            </a:r>
            <a:r>
              <a:rPr lang="vi-VN" sz="2000" dirty="0" smtClean="0"/>
              <a:t> </a:t>
            </a:r>
            <a:r>
              <a:rPr lang="sr-Cyrl-RS" sz="2000" dirty="0" smtClean="0"/>
              <a:t>јавно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здравље</a:t>
            </a:r>
            <a:r>
              <a:rPr lang="vi-VN" sz="2000" dirty="0" smtClean="0"/>
              <a:t> </a:t>
            </a:r>
            <a:r>
              <a:rPr lang="sr-Cyrl-RS" sz="2000" dirty="0" smtClean="0"/>
              <a:t>координира</a:t>
            </a:r>
            <a:r>
              <a:rPr lang="vi-VN" sz="2000" dirty="0" smtClean="0"/>
              <a:t>, </a:t>
            </a:r>
            <a:r>
              <a:rPr lang="sr-Cyrl-RS" sz="2000" dirty="0" smtClean="0"/>
              <a:t>усклађује</a:t>
            </a:r>
            <a:r>
              <a:rPr lang="vi-VN" sz="2000" dirty="0" smtClean="0"/>
              <a:t> </a:t>
            </a:r>
            <a:r>
              <a:rPr lang="sr-Cyrl-RS" sz="2000" dirty="0" smtClean="0"/>
              <a:t>и</a:t>
            </a:r>
            <a:r>
              <a:rPr lang="vi-VN" sz="2000" dirty="0" smtClean="0"/>
              <a:t> </a:t>
            </a:r>
            <a:r>
              <a:rPr lang="sr-Cyrl-RS" sz="2000" dirty="0" smtClean="0"/>
              <a:t>стручно</a:t>
            </a:r>
            <a:r>
              <a:rPr lang="vi-VN" sz="2000" dirty="0" smtClean="0"/>
              <a:t> </a:t>
            </a:r>
            <a:r>
              <a:rPr lang="sr-Cyrl-RS" sz="2000" dirty="0" smtClean="0"/>
              <a:t>повезује</a:t>
            </a:r>
            <a:r>
              <a:rPr lang="vi-VN" sz="2000" dirty="0" smtClean="0"/>
              <a:t> </a:t>
            </a:r>
            <a:r>
              <a:rPr lang="sr-Cyrl-RS" sz="2000" dirty="0" smtClean="0"/>
              <a:t>рад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здравствених</a:t>
            </a:r>
            <a:r>
              <a:rPr lang="vi-VN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vi-VN" sz="2000" dirty="0" smtClean="0"/>
              <a:t>, </a:t>
            </a:r>
            <a:r>
              <a:rPr lang="sr-Cyrl-RS" sz="2000" dirty="0" smtClean="0"/>
              <a:t>приватне</a:t>
            </a:r>
            <a:r>
              <a:rPr lang="vi-VN" sz="2000" dirty="0" smtClean="0"/>
              <a:t> </a:t>
            </a:r>
            <a:r>
              <a:rPr lang="sr-Cyrl-RS" sz="2000" dirty="0" smtClean="0"/>
              <a:t>праксе</a:t>
            </a:r>
            <a:r>
              <a:rPr lang="vi-VN" sz="2000" dirty="0" smtClean="0"/>
              <a:t> </a:t>
            </a:r>
            <a:r>
              <a:rPr lang="sr-Cyrl-RS" sz="2000" dirty="0" smtClean="0"/>
              <a:t>и</a:t>
            </a:r>
            <a:r>
              <a:rPr lang="vi-VN" sz="2000" dirty="0" smtClean="0"/>
              <a:t> </a:t>
            </a:r>
            <a:r>
              <a:rPr lang="sr-Cyrl-RS" sz="2000" dirty="0" smtClean="0"/>
              <a:t>других</a:t>
            </a:r>
            <a:r>
              <a:rPr lang="vi-VN" sz="2000" dirty="0" smtClean="0"/>
              <a:t> </a:t>
            </a:r>
            <a:r>
              <a:rPr lang="sr-Cyrl-RS" sz="2000" dirty="0" smtClean="0"/>
              <a:t>учесника</a:t>
            </a:r>
            <a:r>
              <a:rPr lang="vi-VN" sz="2000" dirty="0" smtClean="0"/>
              <a:t> </a:t>
            </a:r>
            <a:r>
              <a:rPr lang="sr-Cyrl-RS" sz="2000" dirty="0" smtClean="0"/>
              <a:t>у</a:t>
            </a:r>
            <a:r>
              <a:rPr lang="vi-VN" sz="2000" dirty="0" smtClean="0"/>
              <a:t> </a:t>
            </a:r>
            <a:r>
              <a:rPr lang="sr-Cyrl-RS" sz="2000" dirty="0" smtClean="0"/>
              <a:t>јавном</a:t>
            </a:r>
            <a:r>
              <a:rPr lang="vi-VN" sz="2000" dirty="0" smtClean="0"/>
              <a:t> </a:t>
            </a:r>
            <a:r>
              <a:rPr lang="sr-Cyrl-RS" sz="2000" dirty="0" smtClean="0"/>
              <a:t>здрављу</a:t>
            </a:r>
            <a:r>
              <a:rPr lang="vi-VN" sz="2000" dirty="0" smtClean="0"/>
              <a:t> </a:t>
            </a:r>
            <a:r>
              <a:rPr lang="sr-Cyrl-RS" sz="2000" dirty="0" smtClean="0"/>
              <a:t>на</a:t>
            </a:r>
            <a:r>
              <a:rPr lang="vi-VN" sz="2000" dirty="0" smtClean="0"/>
              <a:t> </a:t>
            </a:r>
            <a:r>
              <a:rPr lang="sr-Cyrl-RS" sz="2000" dirty="0" smtClean="0"/>
              <a:t>територији</a:t>
            </a:r>
            <a:r>
              <a:rPr lang="vi-VN" sz="2000" dirty="0" smtClean="0"/>
              <a:t> </a:t>
            </a:r>
            <a:r>
              <a:rPr lang="sr-Cyrl-RS" sz="2000" dirty="0" smtClean="0"/>
              <a:t>за</a:t>
            </a:r>
            <a:r>
              <a:rPr lang="vi-VN" sz="2000" dirty="0" smtClean="0"/>
              <a:t> </a:t>
            </a:r>
            <a:r>
              <a:rPr lang="sr-Cyrl-RS" sz="2000" dirty="0" smtClean="0"/>
              <a:t>коју</a:t>
            </a:r>
            <a:r>
              <a:rPr lang="vi-VN" sz="2000" dirty="0" smtClean="0"/>
              <a:t> </a:t>
            </a:r>
            <a:r>
              <a:rPr lang="sr-Cyrl-RS" sz="2000" dirty="0" smtClean="0"/>
              <a:t>је</a:t>
            </a:r>
            <a:r>
              <a:rPr lang="vi-VN" sz="2000" dirty="0" smtClean="0"/>
              <a:t> </a:t>
            </a:r>
            <a:r>
              <a:rPr lang="sr-Cyrl-RS" sz="2000" dirty="0" smtClean="0"/>
              <a:t>основан</a:t>
            </a:r>
            <a:r>
              <a:rPr lang="vi-VN" sz="2000" dirty="0" smtClean="0"/>
              <a:t>, </a:t>
            </a:r>
            <a:r>
              <a:rPr lang="sr-Cyrl-RS" sz="2000" dirty="0" smtClean="0"/>
              <a:t>у</a:t>
            </a:r>
            <a:r>
              <a:rPr lang="vi-VN" sz="2000" dirty="0" smtClean="0"/>
              <a:t> </a:t>
            </a:r>
            <a:r>
              <a:rPr lang="sr-Cyrl-RS" sz="2000" dirty="0" smtClean="0"/>
              <a:t>складу</a:t>
            </a:r>
            <a:r>
              <a:rPr lang="vi-VN" sz="2000" dirty="0" smtClean="0"/>
              <a:t> </a:t>
            </a:r>
            <a:r>
              <a:rPr lang="sr-Cyrl-RS" sz="2000" dirty="0" smtClean="0"/>
              <a:t>са</a:t>
            </a:r>
            <a:r>
              <a:rPr lang="vi-VN" sz="2000" dirty="0" smtClean="0"/>
              <a:t> </a:t>
            </a:r>
            <a:r>
              <a:rPr lang="sr-Cyrl-RS" sz="2000" dirty="0" smtClean="0"/>
              <a:t>законом</a:t>
            </a:r>
            <a:r>
              <a:rPr lang="vi-VN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може</a:t>
            </a:r>
            <a:r>
              <a:rPr lang="en-US" sz="2000" dirty="0" smtClean="0"/>
              <a:t> </a:t>
            </a:r>
            <a:r>
              <a:rPr lang="sr-Cyrl-RS" sz="2000" dirty="0" smtClean="0"/>
              <a:t>бити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као</a:t>
            </a:r>
            <a:r>
              <a:rPr lang="en-US" sz="2000" dirty="0" smtClean="0"/>
              <a:t> </a:t>
            </a:r>
            <a:r>
              <a:rPr lang="sr-Cyrl-RS" sz="2000" dirty="0" smtClean="0"/>
              <a:t>институт</a:t>
            </a:r>
            <a:r>
              <a:rPr lang="en-US" sz="2000" dirty="0" smtClean="0"/>
              <a:t>, </a:t>
            </a:r>
            <a:r>
              <a:rPr lang="sr-Cyrl-RS" sz="2000" dirty="0" smtClean="0"/>
              <a:t>уколико</a:t>
            </a:r>
            <a:r>
              <a:rPr lang="en-US" sz="2000" dirty="0" smtClean="0"/>
              <a:t> </a:t>
            </a:r>
            <a:r>
              <a:rPr lang="sr-Cyrl-RS" sz="2000" dirty="0" smtClean="0"/>
              <a:t>испуњава</a:t>
            </a:r>
            <a:r>
              <a:rPr lang="en-US" sz="2000" dirty="0" smtClean="0"/>
              <a:t> </a:t>
            </a:r>
            <a:r>
              <a:rPr lang="sr-Cyrl-RS" sz="2000" dirty="0" smtClean="0"/>
              <a:t>услове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институт</a:t>
            </a:r>
            <a:r>
              <a:rPr lang="en-US" sz="2000" dirty="0" smtClean="0"/>
              <a:t>, </a:t>
            </a:r>
            <a:r>
              <a:rPr lang="sr-Cyrl-RS" sz="2000" dirty="0" smtClean="0"/>
              <a:t>прописане</a:t>
            </a:r>
            <a:r>
              <a:rPr lang="en-US" sz="2000" dirty="0" smtClean="0"/>
              <a:t> </a:t>
            </a:r>
            <a:r>
              <a:rPr lang="sr-Cyrl-RS" sz="2000" dirty="0" smtClean="0"/>
              <a:t>овим</a:t>
            </a:r>
            <a:r>
              <a:rPr lang="en-US" sz="2000" dirty="0" smtClean="0"/>
              <a:t> </a:t>
            </a:r>
            <a:r>
              <a:rPr lang="sr-Cyrl-RS" sz="2000" dirty="0" smtClean="0"/>
              <a:t>законом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здравље</a:t>
            </a:r>
            <a:r>
              <a:rPr lang="en-US" sz="2000" dirty="0" smtClean="0"/>
              <a:t> </a:t>
            </a:r>
            <a:r>
              <a:rPr lang="sr-Cyrl-RS" sz="2000" dirty="0" smtClean="0"/>
              <a:t>може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обављати</a:t>
            </a:r>
            <a:r>
              <a:rPr lang="en-US" sz="2000" dirty="0" smtClean="0"/>
              <a:t> </a:t>
            </a:r>
            <a:r>
              <a:rPr lang="sr-Cyrl-RS" sz="2000" dirty="0" smtClean="0"/>
              <a:t>послове</a:t>
            </a:r>
            <a:r>
              <a:rPr lang="en-US" sz="2000" dirty="0" smtClean="0"/>
              <a:t> </a:t>
            </a:r>
            <a:r>
              <a:rPr lang="sr-Cyrl-RS" sz="2000" dirty="0" smtClean="0"/>
              <a:t>дезинфекције</a:t>
            </a:r>
            <a:r>
              <a:rPr lang="en-US" sz="2000" dirty="0" smtClean="0"/>
              <a:t>, </a:t>
            </a:r>
            <a:r>
              <a:rPr lang="sr-Cyrl-RS" sz="2000" dirty="0" smtClean="0"/>
              <a:t>дезинсекције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дератизације</a:t>
            </a:r>
            <a:r>
              <a:rPr lang="en-US" sz="2000" dirty="0" smtClean="0"/>
              <a:t>, </a:t>
            </a:r>
            <a:r>
              <a:rPr lang="sr-Cyrl-RS" sz="2000" dirty="0" smtClean="0"/>
              <a:t>ако</a:t>
            </a:r>
            <a:r>
              <a:rPr lang="en-US" sz="2000" dirty="0" smtClean="0"/>
              <a:t> </a:t>
            </a:r>
            <a:r>
              <a:rPr lang="sr-Cyrl-RS" sz="2000" dirty="0" smtClean="0"/>
              <a:t>на</a:t>
            </a:r>
            <a:r>
              <a:rPr lang="en-US" sz="2000" dirty="0" smtClean="0"/>
              <a:t> </a:t>
            </a:r>
            <a:r>
              <a:rPr lang="sr-Cyrl-RS" sz="2000" dirty="0" smtClean="0"/>
              <a:t>подручју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које</a:t>
            </a:r>
            <a:r>
              <a:rPr lang="en-US" sz="2000" dirty="0" smtClean="0"/>
              <a:t> </a:t>
            </a:r>
            <a:r>
              <a:rPr lang="sr-Cyrl-RS" sz="2000" dirty="0" smtClean="0"/>
              <a:t>је</a:t>
            </a:r>
            <a:r>
              <a:rPr lang="en-US" sz="2000" dirty="0" smtClean="0"/>
              <a:t> </a:t>
            </a:r>
            <a:r>
              <a:rPr lang="sr-Cyrl-RS" sz="2000" dirty="0" smtClean="0"/>
              <a:t>основан</a:t>
            </a:r>
            <a:r>
              <a:rPr lang="en-US" sz="2000" dirty="0" smtClean="0"/>
              <a:t> </a:t>
            </a:r>
            <a:r>
              <a:rPr lang="sr-Cyrl-RS" sz="2000" dirty="0" smtClean="0"/>
              <a:t>не</a:t>
            </a:r>
            <a:r>
              <a:rPr lang="en-US" sz="2000" dirty="0" smtClean="0"/>
              <a:t> </a:t>
            </a:r>
            <a:r>
              <a:rPr lang="sr-Cyrl-RS" sz="2000" dirty="0" smtClean="0"/>
              <a:t>постоји</a:t>
            </a:r>
            <a:r>
              <a:rPr lang="en-US" sz="2000" dirty="0" smtClean="0"/>
              <a:t> </a:t>
            </a:r>
            <a:r>
              <a:rPr lang="sr-Cyrl-RS" sz="2000" dirty="0" smtClean="0"/>
              <a:t>друга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здравствена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јавној</a:t>
            </a:r>
            <a:r>
              <a:rPr lang="en-US" sz="2000" dirty="0" smtClean="0"/>
              <a:t> </a:t>
            </a:r>
            <a:r>
              <a:rPr lang="sr-Cyrl-RS" sz="2000" dirty="0" smtClean="0"/>
              <a:t>својини</a:t>
            </a:r>
            <a:r>
              <a:rPr lang="en-US" sz="2000" dirty="0" smtClean="0"/>
              <a:t> </a:t>
            </a:r>
            <a:r>
              <a:rPr lang="sr-Cyrl-RS" sz="2000" dirty="0" smtClean="0"/>
              <a:t>која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</a:t>
            </a:r>
            <a:r>
              <a:rPr lang="en-US" sz="2000" dirty="0" smtClean="0"/>
              <a:t> </a:t>
            </a:r>
            <a:r>
              <a:rPr lang="sr-Cyrl-RS" sz="2000" dirty="0" smtClean="0"/>
              <a:t>те</a:t>
            </a:r>
            <a:r>
              <a:rPr lang="en-US" sz="2000" dirty="0" smtClean="0"/>
              <a:t> </a:t>
            </a:r>
            <a:r>
              <a:rPr lang="sr-Cyrl-RS" sz="2000" dirty="0" smtClean="0"/>
              <a:t>послове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5" name="~PP2938.WAV">
            <a:hlinkClick r:id="" action="ppaction://media"/>
          </p:cNvPr>
          <p:cNvPicPr>
            <a:picLocks noRot="1" noChangeAspect="1"/>
          </p:cNvPicPr>
          <p:nvPr>
            <a:wavAudioFile r:embed="rId1" name="~PP293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239000" cy="444664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65392"/>
            <a:ext cx="8244408" cy="5780024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јавно</a:t>
            </a:r>
            <a:r>
              <a:rPr lang="en-US" dirty="0" smtClean="0"/>
              <a:t> </a:t>
            </a:r>
            <a:r>
              <a:rPr lang="sr-Cyrl-RS" dirty="0" smtClean="0"/>
              <a:t>здравље</a:t>
            </a:r>
            <a:r>
              <a:rPr lang="en-US" dirty="0" smtClean="0"/>
              <a:t>, </a:t>
            </a:r>
            <a:r>
              <a:rPr lang="sr-Cyrl-RS" dirty="0" smtClean="0"/>
              <a:t>основан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територију</a:t>
            </a:r>
            <a:r>
              <a:rPr lang="en-US" dirty="0" smtClean="0"/>
              <a:t> </a:t>
            </a:r>
            <a:r>
              <a:rPr lang="sr-Cyrl-RS" dirty="0" smtClean="0"/>
              <a:t>Републике</a:t>
            </a:r>
            <a:r>
              <a:rPr lang="en-US" dirty="0" smtClean="0"/>
              <a:t> </a:t>
            </a:r>
            <a:r>
              <a:rPr lang="sr-Cyrl-RS" dirty="0" smtClean="0"/>
              <a:t>Србије</a:t>
            </a:r>
            <a:r>
              <a:rPr lang="en-US" dirty="0" smtClean="0"/>
              <a:t>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следеће</a:t>
            </a:r>
            <a:r>
              <a:rPr lang="en-US" dirty="0" smtClean="0"/>
              <a:t> </a:t>
            </a:r>
            <a:r>
              <a:rPr lang="sr-Cyrl-RS" dirty="0" smtClean="0"/>
              <a:t>послове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1) </a:t>
            </a:r>
            <a:r>
              <a:rPr lang="sr-Cyrl-RS" dirty="0" smtClean="0"/>
              <a:t>координира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прати</a:t>
            </a:r>
            <a:r>
              <a:rPr lang="en-US" dirty="0" smtClean="0"/>
              <a:t> </a:t>
            </a:r>
            <a:r>
              <a:rPr lang="sr-Cyrl-RS" dirty="0" smtClean="0"/>
              <a:t>стручни</a:t>
            </a:r>
            <a:r>
              <a:rPr lang="en-US" dirty="0" smtClean="0"/>
              <a:t> </a:t>
            </a:r>
            <a:r>
              <a:rPr lang="sr-Cyrl-RS" dirty="0" smtClean="0"/>
              <a:t>рад</a:t>
            </a:r>
            <a:r>
              <a:rPr lang="en-US" dirty="0" smtClean="0"/>
              <a:t> </a:t>
            </a:r>
            <a:r>
              <a:rPr lang="sr-Cyrl-RS" dirty="0" smtClean="0"/>
              <a:t>завода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јавно</a:t>
            </a:r>
            <a:r>
              <a:rPr lang="en-US" dirty="0" smtClean="0"/>
              <a:t> </a:t>
            </a:r>
            <a:r>
              <a:rPr lang="sr-Cyrl-RS" dirty="0" smtClean="0"/>
              <a:t>здравље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других</a:t>
            </a:r>
            <a:r>
              <a:rPr lang="en-US" dirty="0" smtClean="0"/>
              <a:t> </a:t>
            </a:r>
            <a:r>
              <a:rPr lang="sr-Cyrl-RS" dirty="0" smtClean="0"/>
              <a:t>здравствених</a:t>
            </a:r>
            <a:r>
              <a:rPr lang="en-US" dirty="0" smtClean="0"/>
              <a:t> </a:t>
            </a:r>
            <a:r>
              <a:rPr lang="sr-Cyrl-RS" dirty="0" smtClean="0"/>
              <a:t>установа</a:t>
            </a:r>
            <a:r>
              <a:rPr lang="en-US" dirty="0" smtClean="0"/>
              <a:t> </a:t>
            </a:r>
            <a:r>
              <a:rPr lang="sr-Cyrl-RS" dirty="0" smtClean="0"/>
              <a:t>које</a:t>
            </a:r>
            <a:r>
              <a:rPr lang="en-US" dirty="0" smtClean="0"/>
              <a:t> </a:t>
            </a:r>
            <a:r>
              <a:rPr lang="sr-Cyrl-RS" dirty="0" smtClean="0"/>
              <a:t>обављају</a:t>
            </a:r>
            <a:r>
              <a:rPr lang="en-US" dirty="0" smtClean="0"/>
              <a:t> </a:t>
            </a:r>
            <a:r>
              <a:rPr lang="sr-Cyrl-RS" dirty="0" smtClean="0"/>
              <a:t>хигијенско</a:t>
            </a:r>
            <a:r>
              <a:rPr lang="en-US" dirty="0" smtClean="0"/>
              <a:t>-</a:t>
            </a:r>
            <a:r>
              <a:rPr lang="sr-Cyrl-RS" dirty="0" smtClean="0"/>
              <a:t>епидемиолошку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социјално</a:t>
            </a:r>
            <a:r>
              <a:rPr lang="en-US" dirty="0" smtClean="0"/>
              <a:t>-</a:t>
            </a:r>
            <a:r>
              <a:rPr lang="sr-Cyrl-RS" dirty="0" smtClean="0"/>
              <a:t>медицинску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Републици</a:t>
            </a:r>
            <a:r>
              <a:rPr lang="en-US" dirty="0" smtClean="0"/>
              <a:t> </a:t>
            </a:r>
            <a:r>
              <a:rPr lang="sr-Cyrl-RS" dirty="0" smtClean="0"/>
              <a:t>Србији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vi-VN" dirty="0" smtClean="0"/>
              <a:t>2) </a:t>
            </a:r>
            <a:r>
              <a:rPr lang="sr-Cyrl-RS" dirty="0" smtClean="0"/>
              <a:t>учествује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припреми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прати</a:t>
            </a:r>
            <a:r>
              <a:rPr lang="vi-VN" dirty="0" smtClean="0"/>
              <a:t> </a:t>
            </a:r>
            <a:r>
              <a:rPr lang="sr-Cyrl-RS" dirty="0" smtClean="0"/>
              <a:t>спровођење</a:t>
            </a:r>
            <a:r>
              <a:rPr lang="vi-VN" dirty="0" smtClean="0"/>
              <a:t> </a:t>
            </a:r>
            <a:r>
              <a:rPr lang="sr-Cyrl-RS" dirty="0" smtClean="0"/>
              <a:t>Стратегије</a:t>
            </a:r>
            <a:r>
              <a:rPr lang="vi-VN" dirty="0" smtClean="0"/>
              <a:t> </a:t>
            </a:r>
            <a:r>
              <a:rPr lang="sr-Cyrl-RS" dirty="0" smtClean="0"/>
              <a:t>развоја</a:t>
            </a:r>
            <a:r>
              <a:rPr lang="vi-VN" dirty="0" smtClean="0"/>
              <a:t>,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сарадњи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другим</a:t>
            </a:r>
            <a:r>
              <a:rPr lang="vi-VN" dirty="0" smtClean="0"/>
              <a:t> </a:t>
            </a:r>
            <a:r>
              <a:rPr lang="sr-Cyrl-RS" dirty="0" smtClean="0"/>
              <a:t>здравственим</a:t>
            </a:r>
            <a:r>
              <a:rPr lang="vi-VN" dirty="0" smtClean="0"/>
              <a:t> </a:t>
            </a:r>
            <a:r>
              <a:rPr lang="sr-Cyrl-RS" dirty="0" smtClean="0"/>
              <a:t>установама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високошколским</a:t>
            </a:r>
            <a:r>
              <a:rPr lang="vi-VN" dirty="0" smtClean="0"/>
              <a:t> </a:t>
            </a:r>
            <a:r>
              <a:rPr lang="sr-Cyrl-RS" dirty="0" smtClean="0"/>
              <a:t>установама</a:t>
            </a:r>
            <a:r>
              <a:rPr lang="vi-VN" dirty="0" smtClean="0"/>
              <a:t> </a:t>
            </a:r>
            <a:r>
              <a:rPr lang="sr-Cyrl-RS" dirty="0" smtClean="0"/>
              <a:t>здравствене</a:t>
            </a:r>
            <a:r>
              <a:rPr lang="vi-VN" dirty="0" smtClean="0"/>
              <a:t> </a:t>
            </a:r>
            <a:r>
              <a:rPr lang="sr-Cyrl-RS" dirty="0" smtClean="0"/>
              <a:t>струке</a:t>
            </a:r>
            <a:endParaRPr lang="vi-VN" dirty="0" smtClean="0"/>
          </a:p>
          <a:p>
            <a:pPr>
              <a:buNone/>
            </a:pPr>
            <a:r>
              <a:rPr lang="sr-Cyrl-RS" dirty="0" smtClean="0"/>
              <a:t>	</a:t>
            </a:r>
            <a:r>
              <a:rPr lang="vi-VN" dirty="0" smtClean="0"/>
              <a:t>3) </a:t>
            </a:r>
            <a:r>
              <a:rPr lang="sr-Cyrl-RS" dirty="0" smtClean="0"/>
              <a:t>утврђује</a:t>
            </a:r>
            <a:r>
              <a:rPr lang="vi-VN" dirty="0" smtClean="0"/>
              <a:t> </a:t>
            </a:r>
            <a:r>
              <a:rPr lang="sr-Cyrl-RS" dirty="0" smtClean="0"/>
              <a:t>потребне</a:t>
            </a:r>
            <a:r>
              <a:rPr lang="vi-VN" dirty="0" smtClean="0"/>
              <a:t> </a:t>
            </a:r>
            <a:r>
              <a:rPr lang="sr-Cyrl-RS" dirty="0" smtClean="0"/>
              <a:t>мере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кризним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ванредним</a:t>
            </a:r>
            <a:r>
              <a:rPr lang="vi-VN" dirty="0" smtClean="0"/>
              <a:t> </a:t>
            </a:r>
            <a:r>
              <a:rPr lang="sr-Cyrl-RS" dirty="0" smtClean="0"/>
              <a:t>ситуацијама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врши</a:t>
            </a:r>
            <a:r>
              <a:rPr lang="vi-VN" dirty="0" smtClean="0"/>
              <a:t> </a:t>
            </a:r>
            <a:r>
              <a:rPr lang="sr-Cyrl-RS" dirty="0" smtClean="0"/>
              <a:t>њихово</a:t>
            </a:r>
            <a:r>
              <a:rPr lang="vi-VN" dirty="0" smtClean="0"/>
              <a:t> </a:t>
            </a:r>
            <a:r>
              <a:rPr lang="sr-Cyrl-RS" dirty="0" smtClean="0"/>
              <a:t>спровођење</a:t>
            </a:r>
            <a:r>
              <a:rPr lang="vi-VN" dirty="0" smtClean="0"/>
              <a:t>,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сарадњи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другим</a:t>
            </a:r>
            <a:r>
              <a:rPr lang="vi-VN" dirty="0" smtClean="0"/>
              <a:t> </a:t>
            </a:r>
            <a:r>
              <a:rPr lang="sr-Cyrl-RS" dirty="0" smtClean="0"/>
              <a:t>установама</a:t>
            </a:r>
            <a:endParaRPr lang="vi-VN" dirty="0" smtClean="0"/>
          </a:p>
          <a:p>
            <a:pPr>
              <a:buNone/>
            </a:pPr>
            <a:r>
              <a:rPr lang="sr-Cyrl-RS" dirty="0" smtClean="0"/>
              <a:t>	</a:t>
            </a:r>
            <a:r>
              <a:rPr lang="vi-VN" dirty="0" smtClean="0"/>
              <a:t>4) </a:t>
            </a:r>
            <a:r>
              <a:rPr lang="sr-Cyrl-RS" dirty="0" smtClean="0"/>
              <a:t>координира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стручно</a:t>
            </a:r>
            <a:r>
              <a:rPr lang="vi-VN" dirty="0" smtClean="0"/>
              <a:t>-</a:t>
            </a:r>
            <a:r>
              <a:rPr lang="sr-Cyrl-RS" dirty="0" smtClean="0"/>
              <a:t>методолошки</a:t>
            </a:r>
            <a:r>
              <a:rPr lang="vi-VN" dirty="0" smtClean="0"/>
              <a:t> </a:t>
            </a:r>
            <a:r>
              <a:rPr lang="sr-Cyrl-RS" dirty="0" smtClean="0"/>
              <a:t>руководи</a:t>
            </a:r>
            <a:r>
              <a:rPr lang="vi-VN" dirty="0" smtClean="0"/>
              <a:t> </a:t>
            </a:r>
            <a:r>
              <a:rPr lang="sr-Cyrl-RS" dirty="0" smtClean="0"/>
              <a:t>активностима</a:t>
            </a:r>
            <a:r>
              <a:rPr lang="vi-VN" dirty="0" smtClean="0"/>
              <a:t> </a:t>
            </a:r>
            <a:r>
              <a:rPr lang="sr-Cyrl-RS" dirty="0" smtClean="0"/>
              <a:t>за</a:t>
            </a:r>
            <a:r>
              <a:rPr lang="vi-VN" dirty="0" smtClean="0"/>
              <a:t> </a:t>
            </a:r>
            <a:r>
              <a:rPr lang="sr-Cyrl-RS" dirty="0" smtClean="0"/>
              <a:t>обезбеђивање</a:t>
            </a:r>
            <a:r>
              <a:rPr lang="vi-VN" dirty="0" smtClean="0"/>
              <a:t> </a:t>
            </a:r>
            <a:r>
              <a:rPr lang="sr-Cyrl-RS" dirty="0" smtClean="0"/>
              <a:t>података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информација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области</a:t>
            </a:r>
            <a:r>
              <a:rPr lang="vi-VN" dirty="0" smtClean="0"/>
              <a:t> </a:t>
            </a:r>
            <a:r>
              <a:rPr lang="sr-Cyrl-RS" dirty="0" smtClean="0"/>
              <a:t>јавног</a:t>
            </a:r>
            <a:r>
              <a:rPr lang="vi-VN" dirty="0" smtClean="0"/>
              <a:t> </a:t>
            </a:r>
            <a:r>
              <a:rPr lang="sr-Cyrl-RS" dirty="0" smtClean="0"/>
              <a:t>здравља</a:t>
            </a:r>
            <a:r>
              <a:rPr lang="vi-VN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5) </a:t>
            </a:r>
            <a:r>
              <a:rPr lang="sr-Cyrl-RS" dirty="0" smtClean="0"/>
              <a:t>спроводи</a:t>
            </a:r>
            <a:r>
              <a:rPr lang="en-US" dirty="0" smtClean="0"/>
              <a:t> </a:t>
            </a:r>
            <a:r>
              <a:rPr lang="sr-Cyrl-RS" dirty="0" smtClean="0"/>
              <a:t>мере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активности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превенцији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сузбијању</a:t>
            </a:r>
            <a:r>
              <a:rPr lang="en-US" dirty="0" smtClean="0"/>
              <a:t> </a:t>
            </a:r>
            <a:r>
              <a:rPr lang="sr-Cyrl-RS" dirty="0" smtClean="0"/>
              <a:t>пушења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складу</a:t>
            </a:r>
            <a:r>
              <a:rPr lang="en-US" dirty="0" smtClean="0"/>
              <a:t> </a:t>
            </a:r>
            <a:r>
              <a:rPr lang="sr-Cyrl-RS" dirty="0" smtClean="0"/>
              <a:t>са</a:t>
            </a:r>
            <a:r>
              <a:rPr lang="en-US" dirty="0" smtClean="0"/>
              <a:t> </a:t>
            </a:r>
            <a:r>
              <a:rPr lang="sr-Cyrl-RS" dirty="0" smtClean="0"/>
              <a:t>законом</a:t>
            </a:r>
            <a:endParaRPr lang="en-US" dirty="0" smtClean="0"/>
          </a:p>
          <a:p>
            <a:pPr>
              <a:buNone/>
            </a:pPr>
            <a:r>
              <a:rPr lang="sr-Cyrl-RS" dirty="0" smtClean="0"/>
              <a:t>	</a:t>
            </a:r>
            <a:r>
              <a:rPr lang="vi-VN" dirty="0" smtClean="0"/>
              <a:t>6) </a:t>
            </a:r>
            <a:r>
              <a:rPr lang="sr-Cyrl-RS" dirty="0" smtClean="0"/>
              <a:t>сарађује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релевантним</a:t>
            </a:r>
            <a:r>
              <a:rPr lang="vi-VN" dirty="0" smtClean="0"/>
              <a:t> </a:t>
            </a:r>
            <a:r>
              <a:rPr lang="sr-Cyrl-RS" dirty="0" smtClean="0"/>
              <a:t>међународним</a:t>
            </a:r>
            <a:r>
              <a:rPr lang="vi-VN" dirty="0" smtClean="0"/>
              <a:t> </a:t>
            </a:r>
            <a:r>
              <a:rPr lang="sr-Cyrl-RS" dirty="0" smtClean="0"/>
              <a:t>институцијама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организацијама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области</a:t>
            </a:r>
            <a:r>
              <a:rPr lang="vi-VN" dirty="0" smtClean="0"/>
              <a:t> </a:t>
            </a:r>
            <a:r>
              <a:rPr lang="sr-Cyrl-RS" dirty="0" smtClean="0"/>
              <a:t>јавног</a:t>
            </a:r>
            <a:r>
              <a:rPr lang="vi-VN" dirty="0" smtClean="0"/>
              <a:t> </a:t>
            </a:r>
            <a:r>
              <a:rPr lang="sr-Cyrl-RS" dirty="0" smtClean="0"/>
              <a:t>здравља</a:t>
            </a:r>
            <a:r>
              <a:rPr lang="vi-VN" dirty="0" smtClean="0"/>
              <a:t>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24744"/>
            <a:ext cx="7239000" cy="54030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ОРГАНИЗАЦИОНА СТРУКТУРА: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превенцију</a:t>
            </a:r>
            <a:r>
              <a:rPr lang="en-US" sz="2200" dirty="0" smtClean="0"/>
              <a:t> и </a:t>
            </a:r>
            <a:r>
              <a:rPr lang="en-US" sz="2200" dirty="0" err="1" smtClean="0"/>
              <a:t>контролу</a:t>
            </a:r>
            <a:r>
              <a:rPr lang="en-US" sz="2200" dirty="0" smtClean="0"/>
              <a:t> </a:t>
            </a:r>
            <a:r>
              <a:rPr lang="en-US" sz="2200" dirty="0" err="1" smtClean="0"/>
              <a:t>болести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промоцију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здравља</a:t>
            </a:r>
            <a:endParaRPr lang="en-US" sz="2200" dirty="0" smtClean="0"/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хигијену</a:t>
            </a:r>
            <a:r>
              <a:rPr lang="en-US" sz="2200" dirty="0" smtClean="0"/>
              <a:t> и </a:t>
            </a:r>
            <a:r>
              <a:rPr lang="en-US" sz="2200" dirty="0" err="1" smtClean="0"/>
              <a:t>хуману</a:t>
            </a:r>
            <a:r>
              <a:rPr lang="en-US" sz="2200" dirty="0" smtClean="0"/>
              <a:t> </a:t>
            </a:r>
            <a:r>
              <a:rPr lang="en-US" sz="2200" dirty="0" err="1" smtClean="0"/>
              <a:t>екологију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микробиологију</a:t>
            </a:r>
            <a:r>
              <a:rPr lang="en-US" sz="2200" dirty="0" smtClean="0"/>
              <a:t> </a:t>
            </a: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en-US" sz="2200" dirty="0" err="1" smtClean="0"/>
              <a:t>Центар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анализу</a:t>
            </a:r>
            <a:r>
              <a:rPr lang="en-US" sz="2200" dirty="0" smtClean="0"/>
              <a:t>, </a:t>
            </a:r>
            <a:r>
              <a:rPr lang="en-US" sz="2200" dirty="0" err="1" smtClean="0"/>
              <a:t>планирање</a:t>
            </a:r>
            <a:r>
              <a:rPr lang="en-US" sz="2200" dirty="0" smtClean="0"/>
              <a:t> и </a:t>
            </a:r>
            <a:r>
              <a:rPr lang="en-US" sz="2200" dirty="0" err="1" smtClean="0"/>
              <a:t>организацију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здравствене</a:t>
            </a:r>
            <a:r>
              <a:rPr lang="en-US" sz="2200" dirty="0" smtClean="0"/>
              <a:t> </a:t>
            </a:r>
            <a:r>
              <a:rPr lang="en-US" sz="2200" dirty="0" err="1" smtClean="0"/>
              <a:t>заштите</a:t>
            </a:r>
            <a:endParaRPr lang="sr-Cyrl-RS" sz="2200" dirty="0" smtClean="0"/>
          </a:p>
          <a:p>
            <a:pPr>
              <a:buNone/>
            </a:pP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Служба за економско-финансијске послове</a:t>
            </a:r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Служба за правне, техничке и опште послове</a:t>
            </a:r>
          </a:p>
          <a:p>
            <a:endParaRPr lang="en-US" sz="2200" dirty="0"/>
          </a:p>
        </p:txBody>
      </p:sp>
      <p:pic>
        <p:nvPicPr>
          <p:cNvPr id="6" name="~PP3307.WAV">
            <a:hlinkClick r:id="" action="ppaction://media"/>
          </p:cNvPr>
          <p:cNvPicPr>
            <a:picLocks noRot="1" noChangeAspect="1"/>
          </p:cNvPicPr>
          <p:nvPr>
            <a:wavAudioFile r:embed="rId1" name="~PP330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4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228656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052736"/>
            <a:ext cx="7704856" cy="5475008"/>
          </a:xfrm>
        </p:spPr>
        <p:txBody>
          <a:bodyPr>
            <a:normAutofit/>
          </a:bodyPr>
          <a:lstStyle/>
          <a:p>
            <a:r>
              <a:rPr lang="en-US" sz="2200" dirty="0" smtClean="0"/>
              <a:t>ОРГАНИЗАЦИОНА СТРУКТУРА: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err="1" smtClean="0"/>
              <a:t>Центар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за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превенцију</a:t>
            </a:r>
            <a:r>
              <a:rPr lang="en-US" sz="2200" b="1" dirty="0" smtClean="0"/>
              <a:t> и </a:t>
            </a:r>
            <a:r>
              <a:rPr lang="en-US" sz="2200" b="1" dirty="0" err="1" smtClean="0"/>
              <a:t>контролу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болести</a:t>
            </a:r>
            <a:r>
              <a:rPr lang="en-US" sz="2200" dirty="0" smtClean="0"/>
              <a:t> </a:t>
            </a:r>
            <a:r>
              <a:rPr lang="en-US" sz="2200" dirty="0" err="1" smtClean="0"/>
              <a:t>бави</a:t>
            </a:r>
            <a:r>
              <a:rPr lang="en-US" sz="2200" dirty="0" smtClean="0"/>
              <a:t> </a:t>
            </a:r>
            <a:r>
              <a:rPr lang="en-US" sz="2200" dirty="0" err="1" smtClean="0"/>
              <a:t>се</a:t>
            </a:r>
            <a:r>
              <a:rPr lang="en-US" sz="2200" dirty="0" smtClean="0"/>
              <a:t>: </a:t>
            </a:r>
            <a:endParaRPr lang="sr-Cyrl-RS" sz="2200" dirty="0" smtClean="0"/>
          </a:p>
          <a:p>
            <a:pPr marL="0" indent="0">
              <a:buNone/>
            </a:pPr>
            <a:r>
              <a:rPr lang="sr-Cyrl-RS" sz="2200" dirty="0" smtClean="0"/>
              <a:t>     </a:t>
            </a:r>
            <a:r>
              <a:rPr lang="en-US" sz="2200" dirty="0" smtClean="0"/>
              <a:t>1) </a:t>
            </a:r>
            <a:r>
              <a:rPr lang="en-US" sz="2200" dirty="0" err="1" smtClean="0"/>
              <a:t>превенцијом</a:t>
            </a:r>
            <a:r>
              <a:rPr lang="en-US" sz="2200" dirty="0" smtClean="0"/>
              <a:t> и </a:t>
            </a:r>
            <a:r>
              <a:rPr lang="en-US" sz="2200" dirty="0" err="1" smtClean="0"/>
              <a:t>контролом</a:t>
            </a:r>
            <a:r>
              <a:rPr lang="en-US" sz="2200" dirty="0" smtClean="0"/>
              <a:t> </a:t>
            </a:r>
            <a:r>
              <a:rPr lang="en-US" sz="2200" dirty="0" err="1" smtClean="0"/>
              <a:t>заразних</a:t>
            </a:r>
            <a:r>
              <a:rPr lang="en-US" sz="2200" dirty="0" smtClean="0"/>
              <a:t> </a:t>
            </a:r>
            <a:r>
              <a:rPr lang="en-US" sz="2200" dirty="0" err="1" smtClean="0"/>
              <a:t>болести</a:t>
            </a:r>
            <a:r>
              <a:rPr lang="en-US" sz="2200" dirty="0" smtClean="0"/>
              <a:t> и </a:t>
            </a:r>
            <a:endParaRPr lang="sr-Cyrl-RS" sz="2200" dirty="0" smtClean="0"/>
          </a:p>
          <a:p>
            <a:pPr marL="0" indent="0">
              <a:buNone/>
            </a:pPr>
            <a:r>
              <a:rPr lang="sr-Cyrl-RS" sz="2200" dirty="0"/>
              <a:t> </a:t>
            </a:r>
            <a:r>
              <a:rPr lang="sr-Cyrl-RS" sz="2200" dirty="0" smtClean="0"/>
              <a:t>    </a:t>
            </a:r>
            <a:r>
              <a:rPr lang="en-US" sz="2200" dirty="0" smtClean="0"/>
              <a:t>2) </a:t>
            </a:r>
            <a:r>
              <a:rPr lang="en-US" sz="2200" dirty="0" err="1" smtClean="0"/>
              <a:t>превенцијом</a:t>
            </a:r>
            <a:r>
              <a:rPr lang="en-US" sz="2200" dirty="0" smtClean="0"/>
              <a:t> и </a:t>
            </a:r>
            <a:r>
              <a:rPr lang="en-US" sz="2200" dirty="0" err="1" smtClean="0"/>
              <a:t>контролом</a:t>
            </a:r>
            <a:r>
              <a:rPr lang="en-US" sz="2200" dirty="0" smtClean="0"/>
              <a:t> </a:t>
            </a:r>
            <a:r>
              <a:rPr lang="en-US" sz="2200" dirty="0" err="1" smtClean="0"/>
              <a:t>незаразних</a:t>
            </a:r>
            <a:r>
              <a:rPr lang="en-US" sz="2200" dirty="0" smtClean="0"/>
              <a:t> </a:t>
            </a:r>
            <a:r>
              <a:rPr lang="en-US" sz="2200" dirty="0" err="1" smtClean="0"/>
              <a:t>обољења</a:t>
            </a:r>
            <a:r>
              <a:rPr lang="en-US" sz="22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err="1" smtClean="0"/>
              <a:t>Центар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за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промоцију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здравља</a:t>
            </a:r>
            <a:r>
              <a:rPr lang="en-US" sz="2200" dirty="0" smtClean="0"/>
              <a:t> </a:t>
            </a:r>
            <a:r>
              <a:rPr lang="en-US" sz="2200" dirty="0" err="1" smtClean="0"/>
              <a:t>се</a:t>
            </a:r>
            <a:r>
              <a:rPr lang="en-US" sz="2200" dirty="0" smtClean="0"/>
              <a:t> </a:t>
            </a:r>
            <a:r>
              <a:rPr lang="en-US" sz="2200" dirty="0" err="1" smtClean="0"/>
              <a:t>бави</a:t>
            </a:r>
            <a:r>
              <a:rPr lang="en-US" sz="2200" dirty="0" smtClean="0"/>
              <a:t> </a:t>
            </a:r>
            <a:r>
              <a:rPr lang="en-US" sz="2200" dirty="0" err="1" smtClean="0"/>
              <a:t>промоцијом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здравља</a:t>
            </a:r>
            <a:r>
              <a:rPr lang="en-US" sz="2200" dirty="0" smtClean="0"/>
              <a:t> у </a:t>
            </a:r>
            <a:r>
              <a:rPr lang="en-US" sz="2200" dirty="0" err="1" smtClean="0"/>
              <a:t>заједници</a:t>
            </a:r>
            <a:r>
              <a:rPr lang="en-US" sz="2200" dirty="0" smtClean="0"/>
              <a:t>, </a:t>
            </a:r>
            <a:r>
              <a:rPr lang="en-US" sz="2200" dirty="0" err="1" smtClean="0"/>
              <a:t>васпитањем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здравље</a:t>
            </a:r>
            <a:r>
              <a:rPr lang="en-US" sz="2200" dirty="0" smtClean="0"/>
              <a:t> и </a:t>
            </a:r>
            <a:r>
              <a:rPr lang="en-US" sz="2200" dirty="0" err="1" smtClean="0"/>
              <a:t>бригом</a:t>
            </a:r>
            <a:r>
              <a:rPr lang="en-US" sz="2200" dirty="0" smtClean="0"/>
              <a:t> о </a:t>
            </a:r>
            <a:r>
              <a:rPr lang="en-US" sz="2200" dirty="0" err="1" smtClean="0"/>
              <a:t>здрављу</a:t>
            </a:r>
            <a:r>
              <a:rPr lang="en-US" sz="2200" dirty="0" smtClean="0"/>
              <a:t> </a:t>
            </a:r>
            <a:r>
              <a:rPr lang="en-US" sz="2200" dirty="0" err="1" smtClean="0"/>
              <a:t>осетљивих</a:t>
            </a:r>
            <a:r>
              <a:rPr lang="en-US" sz="2200" dirty="0" smtClean="0"/>
              <a:t> </a:t>
            </a:r>
            <a:r>
              <a:rPr lang="en-US" sz="2200" dirty="0" err="1" smtClean="0"/>
              <a:t>популационих</a:t>
            </a:r>
            <a:r>
              <a:rPr lang="en-US" sz="2200" dirty="0" smtClean="0"/>
              <a:t> </a:t>
            </a:r>
            <a:r>
              <a:rPr lang="en-US" sz="2200" dirty="0" err="1" smtClean="0"/>
              <a:t>група</a:t>
            </a:r>
            <a:r>
              <a:rPr lang="en-US" sz="2200" dirty="0" smtClean="0"/>
              <a:t> и </a:t>
            </a:r>
            <a:r>
              <a:rPr lang="en-US" sz="2200" dirty="0" err="1" smtClean="0"/>
              <a:t>група</a:t>
            </a:r>
            <a:r>
              <a:rPr lang="en-US" sz="2200" dirty="0" smtClean="0"/>
              <a:t> </a:t>
            </a:r>
            <a:r>
              <a:rPr lang="en-US" sz="2200" dirty="0" err="1" smtClean="0"/>
              <a:t>са</a:t>
            </a:r>
            <a:r>
              <a:rPr lang="en-US" sz="2200" dirty="0" smtClean="0"/>
              <a:t> </a:t>
            </a:r>
            <a:r>
              <a:rPr lang="en-US" sz="2200" dirty="0" err="1" smtClean="0"/>
              <a:t>посебним</a:t>
            </a:r>
            <a:r>
              <a:rPr lang="en-US" sz="2200" dirty="0" smtClean="0"/>
              <a:t> </a:t>
            </a:r>
            <a:r>
              <a:rPr lang="en-US" sz="2200" dirty="0" err="1" smtClean="0"/>
              <a:t>потребама</a:t>
            </a:r>
            <a:r>
              <a:rPr lang="en-US" sz="2200" dirty="0" smtClean="0"/>
              <a:t> </a:t>
            </a:r>
            <a:r>
              <a:rPr lang="en-US" sz="2200" dirty="0" err="1" smtClean="0"/>
              <a:t>заснованим</a:t>
            </a:r>
            <a:r>
              <a:rPr lang="en-US" sz="2200" dirty="0" smtClean="0"/>
              <a:t> </a:t>
            </a:r>
            <a:r>
              <a:rPr lang="en-US" sz="2200" dirty="0" err="1" smtClean="0"/>
              <a:t>на</a:t>
            </a:r>
            <a:r>
              <a:rPr lang="en-US" sz="2200" dirty="0" smtClean="0"/>
              <a:t> </a:t>
            </a:r>
            <a:r>
              <a:rPr lang="en-US" sz="2200" dirty="0" err="1" smtClean="0"/>
              <a:t>мултидисциплинарном</a:t>
            </a:r>
            <a:r>
              <a:rPr lang="en-US" sz="2200" dirty="0" smtClean="0"/>
              <a:t> и </a:t>
            </a:r>
            <a:r>
              <a:rPr lang="en-US" sz="2200" dirty="0" err="1" smtClean="0"/>
              <a:t>мултисекторском</a:t>
            </a:r>
            <a:r>
              <a:rPr lang="en-US" sz="2200" dirty="0" smtClean="0"/>
              <a:t> </a:t>
            </a:r>
            <a:r>
              <a:rPr lang="en-US" sz="2200" dirty="0" err="1" smtClean="0"/>
              <a:t>програмском</a:t>
            </a:r>
            <a:r>
              <a:rPr lang="en-US" sz="2200" dirty="0" smtClean="0"/>
              <a:t> </a:t>
            </a:r>
            <a:r>
              <a:rPr lang="en-US" sz="2200" dirty="0" err="1" smtClean="0"/>
              <a:t>приступу</a:t>
            </a:r>
            <a:r>
              <a:rPr lang="en-US" sz="22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err="1" smtClean="0"/>
              <a:t>Центар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за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хигијену</a:t>
            </a:r>
            <a:r>
              <a:rPr lang="en-US" sz="2200" b="1" dirty="0" smtClean="0"/>
              <a:t> и </a:t>
            </a:r>
            <a:r>
              <a:rPr lang="en-US" sz="2200" b="1" dirty="0" err="1" smtClean="0"/>
              <a:t>хуману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екологију</a:t>
            </a:r>
            <a:r>
              <a:rPr lang="en-US" sz="2200" dirty="0" smtClean="0"/>
              <a:t> </a:t>
            </a:r>
            <a:r>
              <a:rPr lang="en-US" sz="2200" dirty="0" err="1" smtClean="0"/>
              <a:t>обавља</a:t>
            </a:r>
            <a:r>
              <a:rPr lang="en-US" sz="2200" dirty="0" smtClean="0"/>
              <a:t> </a:t>
            </a:r>
            <a:r>
              <a:rPr lang="en-US" sz="2200" dirty="0" err="1" smtClean="0"/>
              <a:t>активности</a:t>
            </a:r>
            <a:r>
              <a:rPr lang="en-US" sz="2200" dirty="0" smtClean="0"/>
              <a:t> </a:t>
            </a:r>
            <a:r>
              <a:rPr lang="en-US" sz="2200" dirty="0" err="1" smtClean="0"/>
              <a:t>које</a:t>
            </a:r>
            <a:r>
              <a:rPr lang="en-US" sz="2200" dirty="0" smtClean="0"/>
              <a:t> </a:t>
            </a:r>
            <a:r>
              <a:rPr lang="en-US" sz="2200" dirty="0" err="1" smtClean="0"/>
              <a:t>имају</a:t>
            </a:r>
            <a:r>
              <a:rPr lang="en-US" sz="2200" dirty="0" smtClean="0"/>
              <a:t> </a:t>
            </a:r>
            <a:r>
              <a:rPr lang="en-US" sz="2200" dirty="0" err="1" smtClean="0"/>
              <a:t>за</a:t>
            </a:r>
            <a:r>
              <a:rPr lang="en-US" sz="2200" dirty="0" smtClean="0"/>
              <a:t> </a:t>
            </a:r>
            <a:r>
              <a:rPr lang="en-US" sz="2200" dirty="0" err="1" smtClean="0"/>
              <a:t>циљ</a:t>
            </a:r>
            <a:r>
              <a:rPr lang="en-US" sz="2200" dirty="0" smtClean="0"/>
              <a:t> </a:t>
            </a:r>
            <a:r>
              <a:rPr lang="en-US" sz="2200" dirty="0" err="1" smtClean="0"/>
              <a:t>праћење</a:t>
            </a:r>
            <a:r>
              <a:rPr lang="en-US" sz="2200" dirty="0" smtClean="0"/>
              <a:t>, </a:t>
            </a:r>
            <a:r>
              <a:rPr lang="en-US" sz="2200" dirty="0" err="1" smtClean="0"/>
              <a:t>превенцију</a:t>
            </a:r>
            <a:r>
              <a:rPr lang="en-US" sz="2200" dirty="0" smtClean="0"/>
              <a:t> и </a:t>
            </a:r>
            <a:r>
              <a:rPr lang="en-US" sz="2200" dirty="0" err="1" smtClean="0"/>
              <a:t>корекцију</a:t>
            </a:r>
            <a:r>
              <a:rPr lang="en-US" sz="2200" dirty="0" smtClean="0"/>
              <a:t> </a:t>
            </a:r>
            <a:r>
              <a:rPr lang="en-US" sz="2200" dirty="0" err="1" smtClean="0"/>
              <a:t>фактора</a:t>
            </a:r>
            <a:r>
              <a:rPr lang="en-US" sz="2200" dirty="0" smtClean="0"/>
              <a:t> у </a:t>
            </a:r>
            <a:r>
              <a:rPr lang="en-US" sz="2200" dirty="0" err="1" smtClean="0"/>
              <a:t>животној</a:t>
            </a:r>
            <a:r>
              <a:rPr lang="en-US" sz="2200" dirty="0" smtClean="0"/>
              <a:t> </a:t>
            </a:r>
            <a:r>
              <a:rPr lang="en-US" sz="2200" dirty="0" err="1" smtClean="0"/>
              <a:t>средини</a:t>
            </a:r>
            <a:r>
              <a:rPr lang="en-US" sz="2200" dirty="0" smtClean="0"/>
              <a:t> </a:t>
            </a:r>
            <a:r>
              <a:rPr lang="en-US" sz="2200" dirty="0" err="1" smtClean="0"/>
              <a:t>који</a:t>
            </a:r>
            <a:r>
              <a:rPr lang="en-US" sz="2200" dirty="0" smtClean="0"/>
              <a:t> </a:t>
            </a:r>
            <a:r>
              <a:rPr lang="en-US" sz="2200" dirty="0" err="1" smtClean="0"/>
              <a:t>могу</a:t>
            </a:r>
            <a:r>
              <a:rPr lang="en-US" sz="2200" dirty="0" smtClean="0"/>
              <a:t> </a:t>
            </a:r>
            <a:r>
              <a:rPr lang="en-US" sz="2200" dirty="0" err="1" smtClean="0"/>
              <a:t>да</a:t>
            </a:r>
            <a:r>
              <a:rPr lang="en-US" sz="2200" dirty="0" smtClean="0"/>
              <a:t> </a:t>
            </a:r>
            <a:r>
              <a:rPr lang="en-US" sz="2200" dirty="0" err="1" smtClean="0"/>
              <a:t>утичу</a:t>
            </a:r>
            <a:r>
              <a:rPr lang="en-US" sz="2200" dirty="0" smtClean="0"/>
              <a:t> </a:t>
            </a:r>
            <a:r>
              <a:rPr lang="en-US" sz="2200" dirty="0" err="1" smtClean="0"/>
              <a:t>на</a:t>
            </a:r>
            <a:r>
              <a:rPr lang="en-US" sz="2200" dirty="0" smtClean="0"/>
              <a:t> </a:t>
            </a:r>
            <a:r>
              <a:rPr lang="en-US" sz="2200" dirty="0" err="1" smtClean="0"/>
              <a:t>здравствено</a:t>
            </a:r>
            <a:r>
              <a:rPr lang="en-US" sz="2200" dirty="0" smtClean="0"/>
              <a:t> </a:t>
            </a:r>
            <a:r>
              <a:rPr lang="en-US" sz="2200" dirty="0" err="1" smtClean="0"/>
              <a:t>стање</a:t>
            </a:r>
            <a:r>
              <a:rPr lang="en-US" sz="2200" dirty="0" smtClean="0"/>
              <a:t> </a:t>
            </a:r>
            <a:r>
              <a:rPr lang="en-US" sz="2200" dirty="0" err="1" smtClean="0"/>
              <a:t>људи</a:t>
            </a:r>
            <a:r>
              <a:rPr lang="en-US" sz="2200" dirty="0" smtClean="0"/>
              <a:t>.</a:t>
            </a:r>
          </a:p>
          <a:p>
            <a:endParaRPr lang="en-US" sz="2200" dirty="0"/>
          </a:p>
        </p:txBody>
      </p:sp>
      <p:pic>
        <p:nvPicPr>
          <p:cNvPr id="8" name="~PP2126.WAV">
            <a:hlinkClick r:id="" action="ppaction://media"/>
          </p:cNvPr>
          <p:cNvPicPr>
            <a:picLocks noRot="1" noChangeAspect="1"/>
          </p:cNvPicPr>
          <p:nvPr>
            <a:wavAudioFile r:embed="rId1" name="~PP212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77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96752"/>
            <a:ext cx="7632848" cy="547500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ОРГАНИЗАЦИОНА СТРУКТУРА: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b="1" dirty="0" err="1" smtClean="0"/>
              <a:t>Центар</a:t>
            </a:r>
            <a:r>
              <a:rPr lang="en-US" b="1" dirty="0" smtClean="0"/>
              <a:t> </a:t>
            </a:r>
            <a:r>
              <a:rPr lang="en-US" b="1" dirty="0" err="1" smtClean="0"/>
              <a:t>за</a:t>
            </a:r>
            <a:r>
              <a:rPr lang="en-US" b="1" dirty="0" smtClean="0"/>
              <a:t> </a:t>
            </a:r>
            <a:r>
              <a:rPr lang="en-US" b="1" dirty="0" err="1" smtClean="0"/>
              <a:t>информатику</a:t>
            </a:r>
            <a:r>
              <a:rPr lang="en-US" b="1" dirty="0" smtClean="0"/>
              <a:t> и </a:t>
            </a:r>
            <a:r>
              <a:rPr lang="en-US" b="1" dirty="0" err="1" smtClean="0"/>
              <a:t>биостатистику</a:t>
            </a:r>
            <a:r>
              <a:rPr lang="en-US" dirty="0" smtClean="0"/>
              <a:t> </a:t>
            </a:r>
            <a:r>
              <a:rPr lang="en-US" dirty="0" err="1" smtClean="0"/>
              <a:t>учествује</a:t>
            </a:r>
            <a:r>
              <a:rPr lang="en-US" dirty="0" smtClean="0"/>
              <a:t> у </a:t>
            </a:r>
            <a:r>
              <a:rPr lang="en-US" dirty="0" err="1" smtClean="0"/>
              <a:t>систему</a:t>
            </a:r>
            <a:r>
              <a:rPr lang="en-US" dirty="0" smtClean="0"/>
              <a:t> </a:t>
            </a:r>
            <a:r>
              <a:rPr lang="en-US" dirty="0" err="1" smtClean="0"/>
              <a:t>статистичких</a:t>
            </a:r>
            <a:r>
              <a:rPr lang="en-US" dirty="0" smtClean="0"/>
              <a:t> </a:t>
            </a:r>
            <a:r>
              <a:rPr lang="en-US" dirty="0" err="1" smtClean="0"/>
              <a:t>истраживања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интереса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целу</a:t>
            </a:r>
            <a:r>
              <a:rPr lang="en-US" dirty="0" smtClean="0"/>
              <a:t> </a:t>
            </a:r>
            <a:r>
              <a:rPr lang="en-US" dirty="0" err="1" smtClean="0"/>
              <a:t>земљу</a:t>
            </a:r>
            <a:r>
              <a:rPr lang="en-US" dirty="0" smtClean="0"/>
              <a:t> у </a:t>
            </a:r>
            <a:r>
              <a:rPr lang="en-US" dirty="0" err="1" smtClean="0"/>
              <a:t>области</a:t>
            </a:r>
            <a:r>
              <a:rPr lang="en-US" dirty="0" smtClean="0"/>
              <a:t> </a:t>
            </a:r>
            <a:r>
              <a:rPr lang="en-US" dirty="0" err="1" smtClean="0"/>
              <a:t>здравства</a:t>
            </a:r>
            <a:r>
              <a:rPr lang="en-US" dirty="0" smtClean="0"/>
              <a:t> и </a:t>
            </a:r>
            <a:r>
              <a:rPr lang="en-US" dirty="0" err="1" smtClean="0"/>
              <a:t>одговоран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спровођење</a:t>
            </a:r>
            <a:r>
              <a:rPr lang="en-US" dirty="0" smtClean="0"/>
              <a:t> </a:t>
            </a:r>
            <a:r>
              <a:rPr lang="en-US" dirty="0" err="1" smtClean="0"/>
              <a:t>програма</a:t>
            </a:r>
            <a:r>
              <a:rPr lang="en-US" dirty="0" smtClean="0"/>
              <a:t> </a:t>
            </a:r>
            <a:r>
              <a:rPr lang="en-US" dirty="0" err="1" smtClean="0"/>
              <a:t>статистичких</a:t>
            </a:r>
            <a:r>
              <a:rPr lang="en-US" dirty="0" smtClean="0"/>
              <a:t> </a:t>
            </a:r>
            <a:r>
              <a:rPr lang="en-US" dirty="0" err="1" smtClean="0"/>
              <a:t>истраживања</a:t>
            </a:r>
            <a:r>
              <a:rPr lang="en-US" dirty="0" smtClean="0"/>
              <a:t>.  </a:t>
            </a:r>
            <a:r>
              <a:rPr lang="sr-Cyrl-RS" dirty="0" err="1" smtClean="0"/>
              <a:t>З</a:t>
            </a:r>
            <a:r>
              <a:rPr lang="en-US" dirty="0" err="1" smtClean="0"/>
              <a:t>адатке</a:t>
            </a:r>
            <a:r>
              <a:rPr lang="en-US" dirty="0" smtClean="0"/>
              <a:t> </a:t>
            </a:r>
            <a:r>
              <a:rPr lang="en-US" dirty="0" err="1" smtClean="0"/>
              <a:t>остварује</a:t>
            </a:r>
            <a:r>
              <a:rPr lang="en-US" dirty="0" smtClean="0"/>
              <a:t> </a:t>
            </a:r>
            <a:r>
              <a:rPr lang="en-US" dirty="0" err="1" smtClean="0"/>
              <a:t>праћењем</a:t>
            </a:r>
            <a:r>
              <a:rPr lang="en-US" dirty="0" smtClean="0"/>
              <a:t> </a:t>
            </a:r>
            <a:r>
              <a:rPr lang="en-US" dirty="0" err="1" smtClean="0"/>
              <a:t>података</a:t>
            </a:r>
            <a:r>
              <a:rPr lang="en-US" dirty="0" smtClean="0"/>
              <a:t> о </a:t>
            </a:r>
            <a:r>
              <a:rPr lang="en-US" dirty="0" err="1" smtClean="0"/>
              <a:t>виталним</a:t>
            </a:r>
            <a:r>
              <a:rPr lang="en-US" dirty="0" smtClean="0"/>
              <a:t> </a:t>
            </a:r>
            <a:r>
              <a:rPr lang="en-US" dirty="0" err="1" smtClean="0"/>
              <a:t>догађајима</a:t>
            </a:r>
            <a:r>
              <a:rPr lang="en-US" dirty="0" smtClean="0"/>
              <a:t> у </a:t>
            </a:r>
            <a:r>
              <a:rPr lang="en-US" dirty="0" err="1" smtClean="0"/>
              <a:t>становништву</a:t>
            </a:r>
            <a:r>
              <a:rPr lang="en-US" dirty="0" smtClean="0"/>
              <a:t>, </a:t>
            </a:r>
            <a:r>
              <a:rPr lang="en-US" dirty="0" err="1" smtClean="0"/>
              <a:t>рада</a:t>
            </a:r>
            <a:r>
              <a:rPr lang="en-US" dirty="0" smtClean="0"/>
              <a:t> </a:t>
            </a:r>
            <a:r>
              <a:rPr lang="en-US" dirty="0" err="1" smtClean="0"/>
              <a:t>свих</a:t>
            </a:r>
            <a:r>
              <a:rPr lang="en-US" dirty="0" smtClean="0"/>
              <a:t> </a:t>
            </a:r>
            <a:r>
              <a:rPr lang="en-US" dirty="0" err="1" smtClean="0"/>
              <a:t>нивоа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, </a:t>
            </a:r>
            <a:r>
              <a:rPr lang="en-US" dirty="0" err="1" smtClean="0"/>
              <a:t>морбидитета</a:t>
            </a:r>
            <a:r>
              <a:rPr lang="en-US" dirty="0" smtClean="0"/>
              <a:t> </a:t>
            </a:r>
            <a:r>
              <a:rPr lang="en-US" dirty="0" err="1" smtClean="0"/>
              <a:t>регистрованог</a:t>
            </a:r>
            <a:r>
              <a:rPr lang="en-US" dirty="0" smtClean="0"/>
              <a:t> у </a:t>
            </a:r>
            <a:r>
              <a:rPr lang="en-US" dirty="0" err="1" smtClean="0"/>
              <a:t>установама</a:t>
            </a:r>
            <a:r>
              <a:rPr lang="en-US" dirty="0" smtClean="0"/>
              <a:t> </a:t>
            </a:r>
            <a:r>
              <a:rPr lang="en-US" dirty="0" err="1" smtClean="0"/>
              <a:t>примарне</a:t>
            </a:r>
            <a:r>
              <a:rPr lang="en-US" dirty="0" smtClean="0"/>
              <a:t> и </a:t>
            </a:r>
            <a:r>
              <a:rPr lang="en-US" dirty="0" err="1" smtClean="0"/>
              <a:t>секундарне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, </a:t>
            </a:r>
            <a:r>
              <a:rPr lang="en-US" dirty="0" err="1" smtClean="0"/>
              <a:t>ажурирањем</a:t>
            </a:r>
            <a:r>
              <a:rPr lang="en-US" dirty="0" smtClean="0"/>
              <a:t> </a:t>
            </a:r>
            <a:r>
              <a:rPr lang="en-US" dirty="0" err="1" smtClean="0"/>
              <a:t>база</a:t>
            </a:r>
            <a:r>
              <a:rPr lang="en-US" dirty="0" smtClean="0"/>
              <a:t> </a:t>
            </a:r>
            <a:r>
              <a:rPr lang="en-US" dirty="0" err="1" smtClean="0"/>
              <a:t>података</a:t>
            </a:r>
            <a:r>
              <a:rPr lang="en-US" dirty="0" smtClean="0"/>
              <a:t> о </a:t>
            </a:r>
            <a:r>
              <a:rPr lang="en-US" dirty="0" err="1" smtClean="0"/>
              <a:t>здравственим</a:t>
            </a:r>
            <a:r>
              <a:rPr lang="en-US" dirty="0" smtClean="0"/>
              <a:t> </a:t>
            </a:r>
            <a:r>
              <a:rPr lang="en-US" dirty="0" err="1" smtClean="0"/>
              <a:t>ресурсима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en-US" b="1" dirty="0" err="1" smtClean="0"/>
              <a:t>Центар</a:t>
            </a:r>
            <a:r>
              <a:rPr lang="en-US" b="1" dirty="0" smtClean="0"/>
              <a:t> </a:t>
            </a:r>
            <a:r>
              <a:rPr lang="en-US" b="1" dirty="0" err="1" smtClean="0"/>
              <a:t>за</a:t>
            </a:r>
            <a:r>
              <a:rPr lang="en-US" b="1" dirty="0" smtClean="0"/>
              <a:t> </a:t>
            </a:r>
            <a:r>
              <a:rPr lang="en-US" b="1" dirty="0" err="1" smtClean="0"/>
              <a:t>микробиологију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бави</a:t>
            </a:r>
            <a:r>
              <a:rPr lang="en-US" dirty="0" smtClean="0"/>
              <a:t> </a:t>
            </a:r>
            <a:r>
              <a:rPr lang="en-US" dirty="0" err="1" smtClean="0"/>
              <a:t>микробиологијом</a:t>
            </a:r>
            <a:r>
              <a:rPr lang="en-US" dirty="0" smtClean="0"/>
              <a:t> у </a:t>
            </a:r>
            <a:r>
              <a:rPr lang="en-US" dirty="0" err="1" smtClean="0"/>
              <a:t>оквиру</a:t>
            </a:r>
            <a:r>
              <a:rPr lang="en-US" dirty="0" smtClean="0"/>
              <a:t> </a:t>
            </a:r>
            <a:r>
              <a:rPr lang="en-US" dirty="0" err="1" smtClean="0"/>
              <a:t>јавног</a:t>
            </a:r>
            <a:r>
              <a:rPr lang="en-US" dirty="0" smtClean="0"/>
              <a:t> </a:t>
            </a:r>
            <a:r>
              <a:rPr lang="en-US" dirty="0" err="1" smtClean="0"/>
              <a:t>здравља</a:t>
            </a:r>
            <a:r>
              <a:rPr lang="en-US" dirty="0" smtClean="0"/>
              <a:t>. </a:t>
            </a:r>
            <a:endParaRPr lang="sr-Cyrl-RS" dirty="0" smtClean="0"/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У </a:t>
            </a:r>
            <a:r>
              <a:rPr lang="en-US" dirty="0" err="1" smtClean="0"/>
              <a:t>Центру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обављају</a:t>
            </a:r>
            <a:r>
              <a:rPr lang="en-US" dirty="0" smtClean="0"/>
              <a:t> </a:t>
            </a:r>
            <a:r>
              <a:rPr lang="en-US" dirty="0" err="1" smtClean="0"/>
              <a:t>микробиолошке</a:t>
            </a:r>
            <a:r>
              <a:rPr lang="en-US" dirty="0" smtClean="0"/>
              <a:t> </a:t>
            </a:r>
            <a:r>
              <a:rPr lang="en-US" dirty="0" err="1" smtClean="0"/>
              <a:t>анализе</a:t>
            </a:r>
            <a:r>
              <a:rPr lang="en-US" dirty="0" smtClean="0"/>
              <a:t> у </a:t>
            </a:r>
            <a:r>
              <a:rPr lang="en-US" dirty="0" err="1" smtClean="0"/>
              <a:t>циљу</a:t>
            </a:r>
            <a:r>
              <a:rPr lang="en-US" dirty="0" smtClean="0"/>
              <a:t> </a:t>
            </a:r>
            <a:r>
              <a:rPr lang="en-US" dirty="0" err="1" smtClean="0"/>
              <a:t>превенције</a:t>
            </a:r>
            <a:r>
              <a:rPr lang="en-US" dirty="0" smtClean="0"/>
              <a:t> и </a:t>
            </a:r>
            <a:r>
              <a:rPr lang="en-US" dirty="0" err="1" smtClean="0"/>
              <a:t>контроле</a:t>
            </a:r>
            <a:r>
              <a:rPr lang="en-US" dirty="0" smtClean="0"/>
              <a:t> </a:t>
            </a:r>
            <a:r>
              <a:rPr lang="en-US" dirty="0" err="1" smtClean="0"/>
              <a:t>епидемија</a:t>
            </a:r>
            <a:r>
              <a:rPr lang="en-US" dirty="0" smtClean="0"/>
              <a:t>, </a:t>
            </a:r>
            <a:r>
              <a:rPr lang="en-US" dirty="0" err="1" smtClean="0"/>
              <a:t>као</a:t>
            </a:r>
            <a:r>
              <a:rPr lang="en-US" dirty="0" smtClean="0"/>
              <a:t> и </a:t>
            </a:r>
            <a:r>
              <a:rPr lang="en-US" dirty="0" err="1" smtClean="0"/>
              <a:t>микробиолошки</a:t>
            </a:r>
            <a:r>
              <a:rPr lang="en-US" dirty="0" smtClean="0"/>
              <a:t> </a:t>
            </a:r>
            <a:r>
              <a:rPr lang="en-US" dirty="0" err="1" smtClean="0"/>
              <a:t>клиничко-дијагностички</a:t>
            </a:r>
            <a:r>
              <a:rPr lang="en-US" dirty="0" smtClean="0"/>
              <a:t> </a:t>
            </a:r>
            <a:r>
              <a:rPr lang="en-US" dirty="0" err="1" smtClean="0"/>
              <a:t>прегледи</a:t>
            </a:r>
            <a:r>
              <a:rPr lang="en-US" dirty="0" smtClean="0"/>
              <a:t> </a:t>
            </a:r>
            <a:r>
              <a:rPr lang="en-US" dirty="0" err="1" smtClean="0"/>
              <a:t>пацијената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pic>
        <p:nvPicPr>
          <p:cNvPr id="6" name="~PP2831.WAV">
            <a:hlinkClick r:id="" action="ppaction://media"/>
          </p:cNvPr>
          <p:cNvPicPr>
            <a:picLocks noRot="1" noChangeAspect="1"/>
          </p:cNvPicPr>
          <p:nvPr>
            <a:wavAudioFile r:embed="rId1" name="~PP283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7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239000" cy="58868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јавно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здравље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96752"/>
            <a:ext cx="7560840" cy="5403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ОРГАНИЗАЦИОНА СТРУКТУРА:</a:t>
            </a:r>
          </a:p>
          <a:p>
            <a:pPr>
              <a:buFont typeface="Wingdings" pitchFamily="2" charset="2"/>
              <a:buChar char="ü"/>
            </a:pPr>
            <a:r>
              <a:rPr lang="en-US" b="1" dirty="0" err="1" smtClean="0"/>
              <a:t>Центар</a:t>
            </a:r>
            <a:r>
              <a:rPr lang="en-US" b="1" dirty="0" smtClean="0"/>
              <a:t> </a:t>
            </a:r>
            <a:r>
              <a:rPr lang="en-US" b="1" dirty="0" err="1" smtClean="0"/>
              <a:t>за</a:t>
            </a:r>
            <a:r>
              <a:rPr lang="en-US" b="1" dirty="0" smtClean="0"/>
              <a:t> </a:t>
            </a:r>
            <a:r>
              <a:rPr lang="en-US" b="1" dirty="0" err="1" smtClean="0"/>
              <a:t>анализу</a:t>
            </a:r>
            <a:r>
              <a:rPr lang="en-US" b="1" dirty="0" smtClean="0"/>
              <a:t>, </a:t>
            </a:r>
            <a:r>
              <a:rPr lang="en-US" b="1" dirty="0" err="1" smtClean="0"/>
              <a:t>планирање</a:t>
            </a:r>
            <a:r>
              <a:rPr lang="en-US" b="1" dirty="0" smtClean="0"/>
              <a:t> и </a:t>
            </a:r>
            <a:r>
              <a:rPr lang="en-US" b="1" dirty="0" err="1" smtClean="0"/>
              <a:t>организацију</a:t>
            </a:r>
            <a:r>
              <a:rPr lang="en-US" b="1" dirty="0" smtClean="0"/>
              <a:t> </a:t>
            </a:r>
            <a:r>
              <a:rPr lang="en-US" b="1" dirty="0" err="1" smtClean="0"/>
              <a:t>здравствене</a:t>
            </a:r>
            <a:r>
              <a:rPr lang="en-US" dirty="0" smtClean="0"/>
              <a:t> </a:t>
            </a:r>
            <a:r>
              <a:rPr lang="en-US" b="1" dirty="0" err="1" smtClean="0"/>
              <a:t>заштите</a:t>
            </a:r>
            <a:r>
              <a:rPr lang="en-US" dirty="0" smtClean="0"/>
              <a:t> - </a:t>
            </a:r>
            <a:r>
              <a:rPr lang="en-US" dirty="0" err="1" smtClean="0"/>
              <a:t>прати</a:t>
            </a:r>
            <a:r>
              <a:rPr lang="en-US" dirty="0" smtClean="0"/>
              <a:t>, </a:t>
            </a:r>
            <a:r>
              <a:rPr lang="en-US" dirty="0" err="1" smtClean="0"/>
              <a:t>процењује</a:t>
            </a:r>
            <a:r>
              <a:rPr lang="en-US" dirty="0" smtClean="0"/>
              <a:t> и </a:t>
            </a:r>
            <a:r>
              <a:rPr lang="en-US" dirty="0" err="1" smtClean="0"/>
              <a:t>анализира</a:t>
            </a:r>
            <a:r>
              <a:rPr lang="en-US" dirty="0" smtClean="0"/>
              <a:t> </a:t>
            </a:r>
            <a:r>
              <a:rPr lang="en-US" dirty="0" err="1" smtClean="0"/>
              <a:t>здравствено</a:t>
            </a:r>
            <a:r>
              <a:rPr lang="en-US" dirty="0" smtClean="0"/>
              <a:t> </a:t>
            </a:r>
            <a:r>
              <a:rPr lang="en-US" dirty="0" err="1" smtClean="0"/>
              <a:t>стање</a:t>
            </a:r>
            <a:r>
              <a:rPr lang="en-US" dirty="0" smtClean="0"/>
              <a:t> </a:t>
            </a:r>
            <a:r>
              <a:rPr lang="en-US" dirty="0" err="1" smtClean="0"/>
              <a:t>становништва</a:t>
            </a:r>
            <a:r>
              <a:rPr lang="en-US" dirty="0" smtClean="0"/>
              <a:t> и </a:t>
            </a:r>
            <a:r>
              <a:rPr lang="en-US" dirty="0" err="1" smtClean="0"/>
              <a:t>извештава</a:t>
            </a:r>
            <a:r>
              <a:rPr lang="en-US" dirty="0" smtClean="0"/>
              <a:t> о </a:t>
            </a:r>
            <a:r>
              <a:rPr lang="en-US" dirty="0" err="1" smtClean="0"/>
              <a:t>томе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Планира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услуге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доступности</a:t>
            </a:r>
            <a:r>
              <a:rPr lang="en-US" dirty="0" smtClean="0"/>
              <a:t> и </a:t>
            </a:r>
            <a:r>
              <a:rPr lang="en-US" dirty="0" err="1" smtClean="0"/>
              <a:t>коришћења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службе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услуга</a:t>
            </a:r>
            <a:r>
              <a:rPr lang="en-US" dirty="0" smtClean="0"/>
              <a:t>,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различитим</a:t>
            </a:r>
            <a:r>
              <a:rPr lang="en-US" dirty="0" smtClean="0"/>
              <a:t> </a:t>
            </a:r>
            <a:r>
              <a:rPr lang="en-US" dirty="0" err="1" smtClean="0"/>
              <a:t>нивоима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. </a:t>
            </a:r>
            <a:r>
              <a:rPr lang="en-US" dirty="0" err="1" smtClean="0"/>
              <a:t>Унапређење</a:t>
            </a:r>
            <a:r>
              <a:rPr lang="en-US" dirty="0" smtClean="0"/>
              <a:t> </a:t>
            </a:r>
            <a:r>
              <a:rPr lang="en-US" dirty="0" err="1" smtClean="0"/>
              <a:t>квалитета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путем</a:t>
            </a:r>
            <a:r>
              <a:rPr lang="en-US" dirty="0" smtClean="0"/>
              <a:t> </a:t>
            </a:r>
            <a:r>
              <a:rPr lang="en-US" dirty="0" err="1" smtClean="0"/>
              <a:t>праћења</a:t>
            </a:r>
            <a:r>
              <a:rPr lang="en-US" dirty="0" smtClean="0"/>
              <a:t> </a:t>
            </a:r>
            <a:r>
              <a:rPr lang="en-US" dirty="0" err="1" smtClean="0"/>
              <a:t>квалитета</a:t>
            </a:r>
            <a:r>
              <a:rPr lang="en-US" dirty="0" smtClean="0"/>
              <a:t> </a:t>
            </a:r>
            <a:r>
              <a:rPr lang="en-US" dirty="0" err="1" smtClean="0"/>
              <a:t>пружених</a:t>
            </a:r>
            <a:r>
              <a:rPr lang="en-US" dirty="0" smtClean="0"/>
              <a:t> </a:t>
            </a:r>
            <a:r>
              <a:rPr lang="en-US" dirty="0" err="1" smtClean="0"/>
              <a:t>здравствених</a:t>
            </a:r>
            <a:r>
              <a:rPr lang="en-US" dirty="0" smtClean="0"/>
              <a:t> </a:t>
            </a:r>
            <a:r>
              <a:rPr lang="en-US" dirty="0" err="1" smtClean="0"/>
              <a:t>услуга</a:t>
            </a:r>
            <a:r>
              <a:rPr lang="en-US" dirty="0" smtClean="0"/>
              <a:t>, </a:t>
            </a:r>
            <a:r>
              <a:rPr lang="en-US" dirty="0" err="1" smtClean="0"/>
              <a:t>задовољства</a:t>
            </a:r>
            <a:r>
              <a:rPr lang="en-US" dirty="0" smtClean="0"/>
              <a:t> </a:t>
            </a:r>
            <a:r>
              <a:rPr lang="en-US" dirty="0" err="1" smtClean="0"/>
              <a:t>корисника</a:t>
            </a:r>
            <a:r>
              <a:rPr lang="en-US" dirty="0" smtClean="0"/>
              <a:t> </a:t>
            </a:r>
            <a:r>
              <a:rPr lang="en-US" dirty="0" err="1" smtClean="0"/>
              <a:t>услуга</a:t>
            </a:r>
            <a:r>
              <a:rPr lang="en-US" dirty="0" smtClean="0"/>
              <a:t> и </a:t>
            </a:r>
            <a:r>
              <a:rPr lang="en-US" dirty="0" err="1" smtClean="0"/>
              <a:t>запослених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	У </a:t>
            </a:r>
            <a:r>
              <a:rPr lang="en-US" dirty="0" err="1" smtClean="0"/>
              <a:t>центру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анализу</a:t>
            </a:r>
            <a:r>
              <a:rPr lang="en-US" dirty="0" smtClean="0"/>
              <a:t>, </a:t>
            </a:r>
            <a:r>
              <a:rPr lang="en-US" dirty="0" err="1" smtClean="0"/>
              <a:t>планирање</a:t>
            </a:r>
            <a:r>
              <a:rPr lang="en-US" dirty="0" smtClean="0"/>
              <a:t> и </a:t>
            </a:r>
            <a:r>
              <a:rPr lang="en-US" dirty="0" err="1" smtClean="0"/>
              <a:t>организацију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 </a:t>
            </a:r>
            <a:r>
              <a:rPr lang="en-US" dirty="0" err="1" smtClean="0"/>
              <a:t>обављају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послови</a:t>
            </a:r>
            <a:r>
              <a:rPr lang="en-US" dirty="0" smtClean="0"/>
              <a:t> </a:t>
            </a:r>
            <a:r>
              <a:rPr lang="en-US" dirty="0" err="1" smtClean="0"/>
              <a:t>координације</a:t>
            </a:r>
            <a:r>
              <a:rPr lang="en-US" dirty="0" smtClean="0"/>
              <a:t> </a:t>
            </a:r>
            <a:r>
              <a:rPr lang="en-US" dirty="0" err="1" smtClean="0"/>
              <a:t>мрежом</a:t>
            </a:r>
            <a:r>
              <a:rPr lang="en-US" dirty="0" smtClean="0"/>
              <a:t> </a:t>
            </a:r>
            <a:r>
              <a:rPr lang="en-US" dirty="0" err="1" smtClean="0"/>
              <a:t>института</a:t>
            </a:r>
            <a:r>
              <a:rPr lang="en-US" dirty="0" smtClean="0"/>
              <a:t> и </a:t>
            </a:r>
            <a:r>
              <a:rPr lang="en-US" dirty="0" err="1" smtClean="0"/>
              <a:t>завода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јавно</a:t>
            </a:r>
            <a:r>
              <a:rPr lang="en-US" dirty="0" smtClean="0"/>
              <a:t> </a:t>
            </a:r>
            <a:r>
              <a:rPr lang="en-US" dirty="0" err="1" smtClean="0"/>
              <a:t>здравље</a:t>
            </a:r>
            <a:r>
              <a:rPr lang="en-US" dirty="0" smtClean="0"/>
              <a:t> у </a:t>
            </a:r>
            <a:r>
              <a:rPr lang="en-US" dirty="0" err="1" smtClean="0"/>
              <a:t>остваривању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</a:t>
            </a:r>
            <a:r>
              <a:rPr lang="en-US" dirty="0" err="1" smtClean="0"/>
              <a:t>планирања</a:t>
            </a:r>
            <a:r>
              <a:rPr lang="en-US" dirty="0" smtClean="0"/>
              <a:t> и </a:t>
            </a:r>
            <a:r>
              <a:rPr lang="en-US" dirty="0" err="1" smtClean="0"/>
              <a:t>организације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, </a:t>
            </a:r>
            <a:r>
              <a:rPr lang="en-US" dirty="0" err="1" smtClean="0"/>
              <a:t>унапређење</a:t>
            </a:r>
            <a:r>
              <a:rPr lang="en-US" dirty="0" smtClean="0"/>
              <a:t> </a:t>
            </a:r>
            <a:r>
              <a:rPr lang="en-US" dirty="0" err="1" smtClean="0"/>
              <a:t>квалитета</a:t>
            </a:r>
            <a:r>
              <a:rPr lang="en-US" dirty="0" smtClean="0"/>
              <a:t> </a:t>
            </a:r>
            <a:r>
              <a:rPr lang="en-US" dirty="0" err="1" smtClean="0"/>
              <a:t>здравствене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 и </a:t>
            </a:r>
            <a:r>
              <a:rPr lang="en-US" dirty="0" err="1" smtClean="0"/>
              <a:t>истраживања</a:t>
            </a:r>
            <a:r>
              <a:rPr lang="en-US" dirty="0" smtClean="0"/>
              <a:t> у </a:t>
            </a:r>
            <a:r>
              <a:rPr lang="en-US" dirty="0" err="1" smtClean="0"/>
              <a:t>области</a:t>
            </a:r>
            <a:r>
              <a:rPr lang="en-US" dirty="0" smtClean="0"/>
              <a:t> </a:t>
            </a:r>
            <a:r>
              <a:rPr lang="en-US" dirty="0" err="1" smtClean="0"/>
              <a:t>јавног</a:t>
            </a:r>
            <a:r>
              <a:rPr lang="en-US" dirty="0" smtClean="0"/>
              <a:t> </a:t>
            </a:r>
            <a:r>
              <a:rPr lang="en-US" dirty="0" err="1" smtClean="0"/>
              <a:t>здравља</a:t>
            </a:r>
            <a:r>
              <a:rPr lang="en-US" dirty="0" smtClean="0"/>
              <a:t>. </a:t>
            </a:r>
          </a:p>
          <a:p>
            <a:endParaRPr lang="en-US" dirty="0"/>
          </a:p>
        </p:txBody>
      </p:sp>
      <p:pic>
        <p:nvPicPr>
          <p:cNvPr id="6" name="~PP1994.WAV">
            <a:hlinkClick r:id="" action="ppaction://media"/>
          </p:cNvPr>
          <p:cNvPicPr>
            <a:picLocks noRot="1" noChangeAspect="1"/>
          </p:cNvPicPr>
          <p:nvPr>
            <a:wavAudioFile r:embed="rId1" name="~PP199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2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sr-Cyrl-RS" dirty="0" smtClean="0"/>
              <a:t>Здравствена служба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/>
              <a:t>    Перманентан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широм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земље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распоређен</a:t>
            </a:r>
            <a:r>
              <a:rPr lang="sr-Latn-CS" sz="2400" dirty="0" smtClean="0"/>
              <a:t> </a:t>
            </a:r>
            <a:r>
              <a:rPr lang="sr-Cyrl-RS" sz="2400" dirty="0" smtClean="0"/>
              <a:t>систем</a:t>
            </a:r>
            <a:r>
              <a:rPr lang="sr-Latn-CS" sz="2400" dirty="0" smtClean="0"/>
              <a:t> </a:t>
            </a:r>
            <a:r>
              <a:rPr lang="sr-Cyrl-RS" sz="2400" dirty="0" smtClean="0"/>
              <a:t>успостављених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институција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имају</a:t>
            </a:r>
            <a:r>
              <a:rPr lang="sr-Latn-CS" sz="2400" dirty="0" smtClean="0"/>
              <a:t> </a:t>
            </a:r>
            <a:r>
              <a:rPr lang="sr-Cyrl-RS" sz="2400" dirty="0" smtClean="0"/>
              <a:t>вишеструке</a:t>
            </a:r>
            <a:r>
              <a:rPr lang="sr-Latn-CS" sz="2400" dirty="0" smtClean="0"/>
              <a:t> </a:t>
            </a:r>
            <a:r>
              <a:rPr lang="sr-Cyrl-RS" sz="2400" dirty="0" smtClean="0"/>
              <a:t>циљеве</a:t>
            </a:r>
            <a:r>
              <a:rPr lang="sr-Latn-CS" sz="2400" dirty="0" smtClean="0"/>
              <a:t>, </a:t>
            </a:r>
            <a:r>
              <a:rPr lang="sr-Cyrl-RS" sz="2400" dirty="0" smtClean="0"/>
              <a:t>међу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којима</a:t>
            </a:r>
            <a:r>
              <a:rPr lang="sr-Latn-CS" sz="2400" dirty="0" smtClean="0"/>
              <a:t> </a:t>
            </a:r>
            <a:r>
              <a:rPr lang="sr-Cyrl-RS" sz="2400" dirty="0" smtClean="0"/>
              <a:t>су</a:t>
            </a:r>
            <a:r>
              <a:rPr lang="sr-Latn-CS" sz="2400" dirty="0" smtClean="0"/>
              <a:t> </a:t>
            </a:r>
            <a:r>
              <a:rPr lang="sr-Cyrl-RS" sz="2400" dirty="0" smtClean="0"/>
              <a:t>задовољавање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различитих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потреба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захтева</a:t>
            </a:r>
            <a:r>
              <a:rPr lang="sr-Latn-CS" sz="2400" dirty="0" smtClean="0"/>
              <a:t> </a:t>
            </a:r>
            <a:r>
              <a:rPr lang="sr-Cyrl-RS" sz="2400" dirty="0" smtClean="0"/>
              <a:t>становништва</a:t>
            </a:r>
            <a:r>
              <a:rPr lang="sr-Latn-CS" sz="2400" dirty="0" smtClean="0"/>
              <a:t>, </a:t>
            </a:r>
            <a:r>
              <a:rPr lang="sr-Cyrl-RS" sz="2400" dirty="0" smtClean="0"/>
              <a:t>као</a:t>
            </a:r>
            <a:r>
              <a:rPr lang="sr-Latn-CS" sz="2400" dirty="0" smtClean="0"/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обезбеђивање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здравствене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заштите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појединца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sr-Cyrl-RS" sz="2400" dirty="0" smtClean="0">
                <a:solidFill>
                  <a:schemeClr val="tx2">
                    <a:lumMod val="50000"/>
                  </a:schemeClr>
                </a:solidFill>
              </a:rPr>
              <a:t>заједницу</a:t>
            </a:r>
            <a:r>
              <a:rPr lang="sr-Latn-CS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649.WAV">
            <a:hlinkClick r:id="" action="ppaction://media"/>
          </p:cNvPr>
          <p:cNvPicPr>
            <a:picLocks noRot="1" noChangeAspect="1"/>
          </p:cNvPicPr>
          <p:nvPr>
            <a:wavAudioFile r:embed="rId1" name="~PP64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239000" cy="444664"/>
          </a:xfrm>
        </p:spPr>
        <p:txBody>
          <a:bodyPr>
            <a:noAutofit/>
          </a:bodyPr>
          <a:lstStyle/>
          <a:p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трансфузију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крви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136904" cy="5877272"/>
          </a:xfrm>
        </p:spPr>
        <p:txBody>
          <a:bodyPr>
            <a:noAutofit/>
          </a:bodyPr>
          <a:lstStyle/>
          <a:p>
            <a:r>
              <a:rPr lang="sr-Cyrl-RS" sz="1800" dirty="0" smtClean="0"/>
              <a:t>Завод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трансфузију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оснива</a:t>
            </a:r>
            <a:r>
              <a:rPr lang="en-US" sz="1800" dirty="0" smtClean="0"/>
              <a:t> </a:t>
            </a:r>
            <a:r>
              <a:rPr lang="sr-Cyrl-RS" sz="1800" dirty="0" smtClean="0"/>
              <a:t>Република</a:t>
            </a:r>
            <a:r>
              <a:rPr lang="en-US" sz="1800" dirty="0" smtClean="0"/>
              <a:t> </a:t>
            </a:r>
            <a:r>
              <a:rPr lang="sr-Cyrl-RS" sz="1800" dirty="0" smtClean="0"/>
              <a:t>Србија</a:t>
            </a:r>
            <a:r>
              <a:rPr lang="en-US" sz="1800" dirty="0" smtClean="0"/>
              <a:t>, </a:t>
            </a:r>
            <a:r>
              <a:rPr lang="sr-Cyrl-RS" sz="1800" dirty="0" smtClean="0"/>
              <a:t>а</a:t>
            </a:r>
            <a:r>
              <a:rPr lang="en-US" sz="1800" dirty="0" smtClean="0"/>
              <a:t> </a:t>
            </a:r>
            <a:r>
              <a:rPr lang="sr-Cyrl-RS" sz="1800" dirty="0" smtClean="0"/>
              <a:t>на</a:t>
            </a:r>
            <a:r>
              <a:rPr lang="en-US" sz="1800" dirty="0" smtClean="0"/>
              <a:t> </a:t>
            </a:r>
            <a:r>
              <a:rPr lang="sr-Cyrl-RS" sz="1800" dirty="0" smtClean="0"/>
              <a:t>територији</a:t>
            </a:r>
            <a:r>
              <a:rPr lang="en-US" sz="1800" dirty="0" smtClean="0"/>
              <a:t> </a:t>
            </a:r>
            <a:r>
              <a:rPr lang="sr-Cyrl-RS" sz="1800" dirty="0" smtClean="0"/>
              <a:t>аутономне</a:t>
            </a:r>
            <a:r>
              <a:rPr lang="en-US" sz="1800" dirty="0" smtClean="0"/>
              <a:t> </a:t>
            </a:r>
            <a:r>
              <a:rPr lang="sr-Cyrl-RS" sz="1800" dirty="0" smtClean="0"/>
              <a:t>покрајине</a:t>
            </a:r>
            <a:r>
              <a:rPr lang="en-US" sz="1800" dirty="0" smtClean="0"/>
              <a:t> - </a:t>
            </a:r>
            <a:r>
              <a:rPr lang="sr-Cyrl-RS" sz="1800" dirty="0" smtClean="0"/>
              <a:t>аутономна</a:t>
            </a:r>
            <a:r>
              <a:rPr lang="en-US" sz="1800" dirty="0" smtClean="0"/>
              <a:t> </a:t>
            </a:r>
            <a:r>
              <a:rPr lang="sr-Cyrl-RS" sz="1800" dirty="0" smtClean="0"/>
              <a:t>покрајина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Завод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трансфузију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је</a:t>
            </a:r>
            <a:r>
              <a:rPr lang="en-US" sz="1800" dirty="0" smtClean="0"/>
              <a:t> </a:t>
            </a:r>
            <a:r>
              <a:rPr lang="sr-Cyrl-RS" sz="1800" dirty="0" smtClean="0"/>
              <a:t>здравствена</a:t>
            </a:r>
            <a:r>
              <a:rPr lang="en-US" sz="1800" dirty="0" smtClean="0"/>
              <a:t> </a:t>
            </a:r>
            <a:r>
              <a:rPr lang="sr-Cyrl-RS" sz="1800" dirty="0" smtClean="0"/>
              <a:t>установа</a:t>
            </a:r>
            <a:r>
              <a:rPr lang="en-US" sz="1800" dirty="0" smtClean="0"/>
              <a:t> </a:t>
            </a:r>
            <a:r>
              <a:rPr lang="sr-Cyrl-RS" sz="1800" dirty="0" smtClean="0"/>
              <a:t>која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припреме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компонената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, </a:t>
            </a:r>
            <a:r>
              <a:rPr lang="sr-Cyrl-RS" sz="1800" dirty="0" smtClean="0"/>
              <a:t>односно</a:t>
            </a:r>
            <a:r>
              <a:rPr lang="en-US" sz="1800" dirty="0" smtClean="0"/>
              <a:t> </a:t>
            </a:r>
            <a:r>
              <a:rPr lang="sr-Cyrl-RS" sz="1800" dirty="0" smtClean="0"/>
              <a:t>делатност</a:t>
            </a:r>
            <a:r>
              <a:rPr lang="en-US" sz="1800" dirty="0" smtClean="0"/>
              <a:t> </a:t>
            </a:r>
            <a:r>
              <a:rPr lang="sr-Cyrl-RS" sz="1800" dirty="0" smtClean="0"/>
              <a:t>промоције</a:t>
            </a:r>
            <a:r>
              <a:rPr lang="en-US" sz="1800" dirty="0" smtClean="0"/>
              <a:t>, </a:t>
            </a:r>
            <a:r>
              <a:rPr lang="sr-Cyrl-RS" sz="1800" dirty="0" smtClean="0"/>
              <a:t>планирања</a:t>
            </a:r>
            <a:r>
              <a:rPr lang="en-US" sz="1800" dirty="0" smtClean="0"/>
              <a:t>, </a:t>
            </a:r>
            <a:r>
              <a:rPr lang="sr-Cyrl-RS" sz="1800" dirty="0" smtClean="0"/>
              <a:t>прикупљања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тестирања</a:t>
            </a:r>
            <a:r>
              <a:rPr lang="en-US" sz="1800" dirty="0" smtClean="0"/>
              <a:t>, </a:t>
            </a:r>
            <a:r>
              <a:rPr lang="sr-Cyrl-RS" sz="1800" dirty="0" smtClean="0"/>
              <a:t>обраде</a:t>
            </a:r>
            <a:r>
              <a:rPr lang="en-US" sz="1800" dirty="0" smtClean="0"/>
              <a:t>, </a:t>
            </a:r>
            <a:r>
              <a:rPr lang="sr-Cyrl-RS" sz="1800" dirty="0" smtClean="0"/>
              <a:t>чувања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дистрибуције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компонената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складу</a:t>
            </a:r>
            <a:r>
              <a:rPr lang="en-US" sz="1800" dirty="0" smtClean="0"/>
              <a:t> </a:t>
            </a:r>
            <a:r>
              <a:rPr lang="sr-Cyrl-RS" sz="1800" dirty="0" smtClean="0"/>
              <a:t>са</a:t>
            </a:r>
            <a:r>
              <a:rPr lang="en-US" sz="1800" dirty="0" smtClean="0"/>
              <a:t> </a:t>
            </a:r>
            <a:r>
              <a:rPr lang="sr-Cyrl-RS" sz="1800" dirty="0" smtClean="0"/>
              <a:t>законом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Завод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трансфузију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у</a:t>
            </a:r>
            <a:r>
              <a:rPr lang="en-US" sz="1800" dirty="0" smtClean="0"/>
              <a:t> </a:t>
            </a:r>
            <a:r>
              <a:rPr lang="sr-Cyrl-RS" sz="1800" dirty="0" smtClean="0"/>
              <a:t>свом</a:t>
            </a:r>
            <a:r>
              <a:rPr lang="en-US" sz="1800" dirty="0" smtClean="0"/>
              <a:t> </a:t>
            </a:r>
            <a:r>
              <a:rPr lang="sr-Cyrl-RS" sz="1800" dirty="0" smtClean="0"/>
              <a:t>саставу</a:t>
            </a:r>
            <a:r>
              <a:rPr lang="en-US" sz="1800" dirty="0" smtClean="0"/>
              <a:t> </a:t>
            </a:r>
            <a:r>
              <a:rPr lang="sr-Cyrl-RS" sz="1800" dirty="0" smtClean="0"/>
              <a:t>имати</a:t>
            </a:r>
            <a:r>
              <a:rPr lang="en-US" sz="1800" dirty="0" smtClean="0"/>
              <a:t> </a:t>
            </a:r>
            <a:r>
              <a:rPr lang="sr-Cyrl-RS" sz="1800" dirty="0" smtClean="0"/>
              <a:t>организациону</a:t>
            </a:r>
            <a:r>
              <a:rPr lang="en-US" sz="1800" dirty="0" smtClean="0"/>
              <a:t> </a:t>
            </a:r>
            <a:r>
              <a:rPr lang="sr-Cyrl-RS" sz="1800" dirty="0" smtClean="0"/>
              <a:t>јединицу</a:t>
            </a:r>
            <a:r>
              <a:rPr lang="en-US" sz="1800" dirty="0" smtClean="0"/>
              <a:t> </a:t>
            </a:r>
            <a:r>
              <a:rPr lang="sr-Cyrl-RS" sz="1800" dirty="0" smtClean="0"/>
              <a:t>ван</a:t>
            </a:r>
            <a:r>
              <a:rPr lang="en-US" sz="1800" dirty="0" smtClean="0"/>
              <a:t> </a:t>
            </a:r>
            <a:r>
              <a:rPr lang="sr-Cyrl-RS" sz="1800" dirty="0" smtClean="0"/>
              <a:t>седишта</a:t>
            </a:r>
            <a:r>
              <a:rPr lang="en-US" sz="1800" dirty="0" smtClean="0"/>
              <a:t> </a:t>
            </a:r>
            <a:r>
              <a:rPr lang="sr-Cyrl-RS" sz="1800" dirty="0" smtClean="0"/>
              <a:t>завода</a:t>
            </a:r>
            <a:r>
              <a:rPr lang="en-US" sz="1800" dirty="0" smtClean="0"/>
              <a:t>, </a:t>
            </a:r>
            <a:r>
              <a:rPr lang="sr-Cyrl-RS" sz="1800" dirty="0" smtClean="0"/>
              <a:t>која</a:t>
            </a:r>
            <a:r>
              <a:rPr lang="en-US" sz="1800" dirty="0" smtClean="0"/>
              <a:t> </a:t>
            </a:r>
            <a:r>
              <a:rPr lang="sr-Cyrl-RS" sz="1800" dirty="0" smtClean="0"/>
              <a:t>обавља</a:t>
            </a:r>
            <a:r>
              <a:rPr lang="en-US" sz="1800" dirty="0" smtClean="0"/>
              <a:t> </a:t>
            </a:r>
            <a:r>
              <a:rPr lang="sr-Cyrl-RS" sz="1800" dirty="0" smtClean="0"/>
              <a:t>послове</a:t>
            </a:r>
            <a:r>
              <a:rPr lang="en-US" sz="1800" dirty="0" smtClean="0"/>
              <a:t> </a:t>
            </a:r>
            <a:r>
              <a:rPr lang="sr-Cyrl-RS" sz="1800" dirty="0" smtClean="0"/>
              <a:t>промоције</a:t>
            </a:r>
            <a:r>
              <a:rPr lang="en-US" sz="1800" dirty="0" smtClean="0"/>
              <a:t>, </a:t>
            </a:r>
            <a:r>
              <a:rPr lang="sr-Cyrl-RS" sz="1800" dirty="0" smtClean="0"/>
              <a:t>прикупљања</a:t>
            </a:r>
            <a:r>
              <a:rPr lang="en-US" sz="1800" dirty="0" smtClean="0"/>
              <a:t>, </a:t>
            </a:r>
            <a:r>
              <a:rPr lang="sr-Cyrl-RS" sz="1800" dirty="0" smtClean="0"/>
              <a:t>чувања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дистрибуције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и</a:t>
            </a:r>
            <a:r>
              <a:rPr lang="en-US" sz="1800" dirty="0" smtClean="0"/>
              <a:t> </a:t>
            </a:r>
            <a:r>
              <a:rPr lang="sr-Cyrl-RS" sz="1800" dirty="0" smtClean="0"/>
              <a:t>компонената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, </a:t>
            </a:r>
            <a:r>
              <a:rPr lang="sr-Cyrl-RS" sz="1800" dirty="0" smtClean="0"/>
              <a:t>намењених</a:t>
            </a:r>
            <a:r>
              <a:rPr lang="en-US" sz="1800" dirty="0" smtClean="0"/>
              <a:t> </a:t>
            </a:r>
            <a:r>
              <a:rPr lang="sr-Cyrl-RS" sz="1800" dirty="0" smtClean="0"/>
              <a:t>трансфузији</a:t>
            </a:r>
            <a:r>
              <a:rPr lang="en-US" sz="1800" dirty="0" smtClean="0"/>
              <a:t>. </a:t>
            </a:r>
          </a:p>
          <a:p>
            <a:r>
              <a:rPr lang="sr-Cyrl-RS" sz="1800" dirty="0" smtClean="0"/>
              <a:t>Завод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трансфузију</a:t>
            </a:r>
            <a:r>
              <a:rPr lang="en-US" sz="1800" dirty="0" smtClean="0"/>
              <a:t> </a:t>
            </a:r>
            <a:r>
              <a:rPr lang="sr-Cyrl-RS" sz="1800" dirty="0" smtClean="0"/>
              <a:t>крви</a:t>
            </a:r>
            <a:r>
              <a:rPr lang="en-US" sz="1800" dirty="0" smtClean="0"/>
              <a:t> </a:t>
            </a:r>
            <a:r>
              <a:rPr lang="sr-Cyrl-RS" sz="1800" dirty="0" smtClean="0"/>
              <a:t>може</a:t>
            </a:r>
            <a:r>
              <a:rPr lang="en-US" sz="1800" dirty="0" smtClean="0"/>
              <a:t> </a:t>
            </a:r>
            <a:r>
              <a:rPr lang="sr-Cyrl-RS" sz="1800" dirty="0" smtClean="0"/>
              <a:t>бити</a:t>
            </a:r>
            <a:r>
              <a:rPr lang="en-US" sz="1800" dirty="0" smtClean="0"/>
              <a:t> </a:t>
            </a:r>
            <a:r>
              <a:rPr lang="sr-Cyrl-RS" sz="1800" dirty="0" smtClean="0"/>
              <a:t>основан</a:t>
            </a:r>
            <a:r>
              <a:rPr lang="en-US" sz="1800" dirty="0" smtClean="0"/>
              <a:t> </a:t>
            </a:r>
            <a:r>
              <a:rPr lang="sr-Cyrl-RS" sz="1800" dirty="0" smtClean="0"/>
              <a:t>као</a:t>
            </a:r>
            <a:r>
              <a:rPr lang="en-US" sz="1800" dirty="0" smtClean="0"/>
              <a:t> </a:t>
            </a:r>
            <a:r>
              <a:rPr lang="sr-Cyrl-RS" sz="1800" dirty="0" smtClean="0"/>
              <a:t>институт</a:t>
            </a:r>
            <a:r>
              <a:rPr lang="en-US" sz="1800" dirty="0" smtClean="0"/>
              <a:t>, </a:t>
            </a:r>
            <a:r>
              <a:rPr lang="sr-Cyrl-RS" sz="1800" dirty="0" smtClean="0"/>
              <a:t>уколико</a:t>
            </a:r>
            <a:r>
              <a:rPr lang="en-US" sz="1800" dirty="0" smtClean="0"/>
              <a:t> </a:t>
            </a:r>
            <a:r>
              <a:rPr lang="sr-Cyrl-RS" sz="1800" dirty="0" smtClean="0"/>
              <a:t>испуњава</a:t>
            </a:r>
            <a:r>
              <a:rPr lang="en-US" sz="1800" dirty="0" smtClean="0"/>
              <a:t> </a:t>
            </a:r>
            <a:r>
              <a:rPr lang="sr-Cyrl-RS" sz="1800" dirty="0" smtClean="0"/>
              <a:t>услове</a:t>
            </a:r>
            <a:r>
              <a:rPr lang="en-US" sz="1800" dirty="0" smtClean="0"/>
              <a:t> </a:t>
            </a:r>
            <a:r>
              <a:rPr lang="sr-Cyrl-RS" sz="1800" dirty="0" smtClean="0"/>
              <a:t>за</a:t>
            </a:r>
            <a:r>
              <a:rPr lang="en-US" sz="1800" dirty="0" smtClean="0"/>
              <a:t> </a:t>
            </a:r>
            <a:r>
              <a:rPr lang="sr-Cyrl-RS" sz="1800" dirty="0" smtClean="0"/>
              <a:t>институт</a:t>
            </a:r>
            <a:r>
              <a:rPr lang="en-US" sz="1800" dirty="0" smtClean="0"/>
              <a:t>, </a:t>
            </a:r>
            <a:r>
              <a:rPr lang="sr-Cyrl-RS" sz="1800" dirty="0" smtClean="0"/>
              <a:t>прописане</a:t>
            </a:r>
            <a:r>
              <a:rPr lang="en-US" sz="1800" dirty="0" smtClean="0"/>
              <a:t> </a:t>
            </a:r>
            <a:r>
              <a:rPr lang="sr-Cyrl-RS" sz="1800" dirty="0" smtClean="0"/>
              <a:t>овим</a:t>
            </a:r>
            <a:r>
              <a:rPr lang="en-US" sz="1800" dirty="0" smtClean="0"/>
              <a:t> </a:t>
            </a:r>
            <a:r>
              <a:rPr lang="sr-Cyrl-RS" sz="1800" dirty="0" smtClean="0"/>
              <a:t>законом</a:t>
            </a:r>
            <a:r>
              <a:rPr lang="en-US" sz="1800" dirty="0" smtClean="0"/>
              <a:t>. </a:t>
            </a:r>
          </a:p>
        </p:txBody>
      </p:sp>
      <p:pic>
        <p:nvPicPr>
          <p:cNvPr id="4" name="~PP916.WAV">
            <a:hlinkClick r:id="" action="ppaction://media"/>
          </p:cNvPr>
          <p:cNvPicPr>
            <a:picLocks noRot="1" noChangeAspect="1"/>
          </p:cNvPicPr>
          <p:nvPr>
            <a:wavAudioFile r:embed="rId1" name="~PP91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2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300648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медицину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рада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640960" cy="6165304"/>
          </a:xfrm>
        </p:spPr>
        <p:txBody>
          <a:bodyPr>
            <a:noAutofit/>
          </a:bodyPr>
          <a:lstStyle/>
          <a:p>
            <a:r>
              <a:rPr lang="sr-Latn-RS" sz="1600" dirty="0" smtClean="0"/>
              <a:t>O</a:t>
            </a:r>
            <a:r>
              <a:rPr lang="sr-Cyrl-RS" sz="1600" dirty="0" smtClean="0"/>
              <a:t>снива</a:t>
            </a:r>
            <a:r>
              <a:rPr lang="pl-PL" sz="1600" dirty="0" smtClean="0"/>
              <a:t> </a:t>
            </a:r>
            <a:r>
              <a:rPr lang="sr-Cyrl-RS" sz="1600" dirty="0" smtClean="0"/>
              <a:t>Република</a:t>
            </a:r>
            <a:r>
              <a:rPr lang="pl-PL" sz="1600" dirty="0" smtClean="0"/>
              <a:t> </a:t>
            </a:r>
            <a:r>
              <a:rPr lang="sr-Cyrl-RS" sz="1600" dirty="0" smtClean="0"/>
              <a:t>Србија</a:t>
            </a:r>
            <a:r>
              <a:rPr lang="pl-PL" sz="1600" dirty="0" smtClean="0"/>
              <a:t>. </a:t>
            </a:r>
          </a:p>
          <a:p>
            <a:r>
              <a:rPr lang="sr-Latn-RS" sz="1600" dirty="0" smtClean="0"/>
              <a:t>O</a:t>
            </a:r>
            <a:r>
              <a:rPr lang="sr-Cyrl-RS" sz="1600" dirty="0" smtClean="0"/>
              <a:t>бавља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здравствену</a:t>
            </a:r>
            <a:r>
              <a:rPr lang="en-US" sz="1600" dirty="0" smtClean="0"/>
              <a:t> </a:t>
            </a:r>
            <a:r>
              <a:rPr lang="sr-Cyrl-RS" sz="1600" dirty="0" smtClean="0"/>
              <a:t>делатност</a:t>
            </a:r>
            <a:r>
              <a:rPr lang="en-US" sz="1600" dirty="0" smtClean="0"/>
              <a:t> </a:t>
            </a:r>
            <a:r>
              <a:rPr lang="sr-Cyrl-RS" sz="1600" dirty="0" smtClean="0"/>
              <a:t>из</a:t>
            </a:r>
            <a:r>
              <a:rPr lang="en-US" sz="1600" dirty="0" smtClean="0"/>
              <a:t> </a:t>
            </a:r>
            <a:r>
              <a:rPr lang="sr-Cyrl-RS" sz="1600" dirty="0" smtClean="0"/>
              <a:t>области</a:t>
            </a:r>
            <a:r>
              <a:rPr lang="en-US" sz="1600" dirty="0" smtClean="0"/>
              <a:t> </a:t>
            </a:r>
            <a:r>
              <a:rPr lang="sr-Cyrl-RS" sz="1600" dirty="0" smtClean="0"/>
              <a:t>медицине</a:t>
            </a:r>
            <a:r>
              <a:rPr lang="en-US" sz="1600" dirty="0" smtClean="0"/>
              <a:t> </a:t>
            </a:r>
            <a:r>
              <a:rPr lang="sr-Cyrl-RS" sz="1600" dirty="0" smtClean="0"/>
              <a:t>рада</a:t>
            </a:r>
            <a:r>
              <a:rPr lang="en-US" sz="1600" dirty="0" smtClean="0"/>
              <a:t>, </a:t>
            </a:r>
            <a:r>
              <a:rPr lang="sr-Cyrl-RS" sz="1600" dirty="0" smtClean="0"/>
              <a:t>односно</a:t>
            </a:r>
            <a:r>
              <a:rPr lang="en-US" sz="1600" dirty="0" smtClean="0"/>
              <a:t> </a:t>
            </a:r>
            <a:r>
              <a:rPr lang="sr-Cyrl-RS" sz="1600" dirty="0" smtClean="0"/>
              <a:t>заштите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здравља</a:t>
            </a:r>
            <a:r>
              <a:rPr lang="en-US" sz="1600" dirty="0" smtClean="0"/>
              <a:t> </a:t>
            </a:r>
            <a:r>
              <a:rPr lang="sr-Cyrl-RS" sz="1600" dirty="0" smtClean="0"/>
              <a:t>на</a:t>
            </a:r>
            <a:r>
              <a:rPr lang="en-US" sz="1600" dirty="0" smtClean="0"/>
              <a:t> </a:t>
            </a:r>
            <a:r>
              <a:rPr lang="sr-Cyrl-RS" sz="1600" dirty="0" smtClean="0"/>
              <a:t>раду</a:t>
            </a:r>
            <a:r>
              <a:rPr lang="sr-Latn-RS" sz="1600" dirty="0" smtClean="0"/>
              <a:t>: </a:t>
            </a:r>
            <a:endParaRPr lang="en-U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1) </a:t>
            </a:r>
            <a:r>
              <a:rPr lang="sr-Cyrl-RS" sz="1600" dirty="0" smtClean="0"/>
              <a:t>прати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проучава</a:t>
            </a:r>
            <a:r>
              <a:rPr lang="vi-VN" sz="1600" dirty="0" smtClean="0"/>
              <a:t> </a:t>
            </a:r>
            <a:r>
              <a:rPr lang="sr-Cyrl-RS" sz="1600" dirty="0" smtClean="0"/>
              <a:t>услове</a:t>
            </a:r>
            <a:r>
              <a:rPr lang="vi-VN" sz="1600" dirty="0" smtClean="0"/>
              <a:t> </a:t>
            </a:r>
            <a:r>
              <a:rPr lang="sr-Cyrl-RS" sz="1600" dirty="0" smtClean="0"/>
              <a:t>рада</a:t>
            </a:r>
            <a:r>
              <a:rPr lang="vi-VN" sz="1600" dirty="0" smtClean="0"/>
              <a:t>, </a:t>
            </a:r>
            <a:r>
              <a:rPr lang="sr-Cyrl-RS" sz="1600" dirty="0" smtClean="0"/>
              <a:t>организовање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спровођење</a:t>
            </a:r>
            <a:r>
              <a:rPr lang="vi-VN" sz="1600" dirty="0" smtClean="0"/>
              <a:t> </a:t>
            </a:r>
            <a:r>
              <a:rPr lang="sr-Cyrl-RS" sz="1600" dirty="0" smtClean="0"/>
              <a:t>прикупљања</a:t>
            </a:r>
            <a:r>
              <a:rPr lang="vi-VN" sz="1600" dirty="0" smtClean="0"/>
              <a:t> </a:t>
            </a:r>
            <a:r>
              <a:rPr lang="sr-Cyrl-RS" sz="1600" dirty="0" smtClean="0"/>
              <a:t>података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праћења</a:t>
            </a:r>
            <a:r>
              <a:rPr lang="vi-VN" sz="1600" dirty="0" smtClean="0"/>
              <a:t> </a:t>
            </a:r>
            <a:r>
              <a:rPr lang="sr-Cyrl-RS" sz="1600" dirty="0" smtClean="0"/>
              <a:t>епидемиолошке</a:t>
            </a:r>
            <a:r>
              <a:rPr lang="vi-VN" sz="1600" dirty="0" smtClean="0"/>
              <a:t> </a:t>
            </a:r>
            <a:r>
              <a:rPr lang="sr-Cyrl-RS" sz="1600" dirty="0" smtClean="0"/>
              <a:t>ситуације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територији</a:t>
            </a:r>
            <a:r>
              <a:rPr lang="vi-VN" sz="1600" dirty="0" smtClean="0"/>
              <a:t> </a:t>
            </a:r>
            <a:r>
              <a:rPr lang="sr-Cyrl-RS" sz="1600" dirty="0" smtClean="0"/>
              <a:t>Републике</a:t>
            </a:r>
            <a:r>
              <a:rPr lang="vi-VN" sz="1600" dirty="0" smtClean="0"/>
              <a:t> </a:t>
            </a:r>
            <a:r>
              <a:rPr lang="sr-Cyrl-RS" sz="1600" dirty="0" smtClean="0"/>
              <a:t>Србије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професионалних</a:t>
            </a:r>
            <a:r>
              <a:rPr lang="vi-VN" sz="1600" dirty="0" smtClean="0"/>
              <a:t> </a:t>
            </a:r>
            <a:r>
              <a:rPr lang="sr-Cyrl-RS" sz="1600" dirty="0" smtClean="0"/>
              <a:t>болести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болести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вези</a:t>
            </a:r>
            <a:r>
              <a:rPr lang="vi-VN" sz="1600" dirty="0" smtClean="0"/>
              <a:t> </a:t>
            </a:r>
            <a:r>
              <a:rPr lang="sr-Cyrl-RS" sz="1600" dirty="0" smtClean="0"/>
              <a:t>са</a:t>
            </a:r>
            <a:r>
              <a:rPr lang="vi-VN" sz="1600" dirty="0" smtClean="0"/>
              <a:t> </a:t>
            </a:r>
            <a:r>
              <a:rPr lang="sr-Cyrl-RS" sz="1600" dirty="0" smtClean="0"/>
              <a:t>радом</a:t>
            </a:r>
            <a:r>
              <a:rPr lang="vi-VN" sz="1600" dirty="0" smtClean="0"/>
              <a:t>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2) </a:t>
            </a:r>
            <a:r>
              <a:rPr lang="sr-Cyrl-RS" sz="1600" dirty="0" smtClean="0"/>
              <a:t>предлаже</a:t>
            </a:r>
            <a:r>
              <a:rPr lang="en-US" sz="1600" dirty="0" smtClean="0"/>
              <a:t> </a:t>
            </a:r>
            <a:r>
              <a:rPr lang="sr-Cyrl-RS" sz="1600" dirty="0" smtClean="0"/>
              <a:t>мере</a:t>
            </a:r>
            <a:r>
              <a:rPr lang="en-US" sz="1600" dirty="0" smtClean="0"/>
              <a:t> </a:t>
            </a:r>
            <a:r>
              <a:rPr lang="sr-Cyrl-RS" sz="1600" dirty="0" smtClean="0"/>
              <a:t>за</a:t>
            </a:r>
            <a:r>
              <a:rPr lang="en-US" sz="1600" dirty="0" smtClean="0"/>
              <a:t> </a:t>
            </a:r>
            <a:r>
              <a:rPr lang="sr-Cyrl-RS" sz="1600" dirty="0" smtClean="0"/>
              <a:t>спречавање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сузбијање</a:t>
            </a:r>
            <a:r>
              <a:rPr lang="en-US" sz="1600" dirty="0" smtClean="0"/>
              <a:t> </a:t>
            </a:r>
            <a:r>
              <a:rPr lang="sr-Cyrl-RS" sz="1600" dirty="0" smtClean="0"/>
              <a:t>професионалних</a:t>
            </a:r>
            <a:r>
              <a:rPr lang="en-US" sz="1600" dirty="0" smtClean="0"/>
              <a:t>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, </a:t>
            </a:r>
            <a:r>
              <a:rPr lang="sr-Cyrl-RS" sz="1600" dirty="0" smtClean="0"/>
              <a:t>болести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вези</a:t>
            </a:r>
            <a:r>
              <a:rPr lang="en-US" sz="1600" dirty="0" smtClean="0"/>
              <a:t> </a:t>
            </a:r>
            <a:r>
              <a:rPr lang="sr-Cyrl-RS" sz="1600" dirty="0" smtClean="0"/>
              <a:t>са</a:t>
            </a:r>
            <a:r>
              <a:rPr lang="en-US" sz="1600" dirty="0" smtClean="0"/>
              <a:t> </a:t>
            </a:r>
            <a:r>
              <a:rPr lang="sr-Cyrl-RS" sz="1600" dirty="0" smtClean="0"/>
              <a:t>радом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повредама</a:t>
            </a:r>
            <a:r>
              <a:rPr lang="en-US" sz="1600" dirty="0" smtClean="0"/>
              <a:t> </a:t>
            </a:r>
            <a:r>
              <a:rPr lang="sr-Cyrl-RS" sz="1600" dirty="0" smtClean="0"/>
              <a:t>на</a:t>
            </a:r>
            <a:r>
              <a:rPr lang="en-US" sz="1600" dirty="0" smtClean="0"/>
              <a:t> </a:t>
            </a:r>
            <a:r>
              <a:rPr lang="sr-Cyrl-RS" sz="1600" dirty="0" smtClean="0"/>
              <a:t>раду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3) </a:t>
            </a:r>
            <a:r>
              <a:rPr lang="sr-Cyrl-RS" sz="1600" dirty="0" smtClean="0"/>
              <a:t>планира</a:t>
            </a:r>
            <a:r>
              <a:rPr lang="vi-VN" sz="1600" dirty="0" smtClean="0"/>
              <a:t>, </a:t>
            </a:r>
            <a:r>
              <a:rPr lang="sr-Cyrl-RS" sz="1600" dirty="0" smtClean="0"/>
              <a:t>организује</a:t>
            </a:r>
            <a:r>
              <a:rPr lang="vi-VN" sz="1600" dirty="0" smtClean="0"/>
              <a:t>, </a:t>
            </a:r>
            <a:r>
              <a:rPr lang="sr-Cyrl-RS" sz="1600" dirty="0" smtClean="0"/>
              <a:t>спроводи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евалуира</a:t>
            </a:r>
            <a:r>
              <a:rPr lang="vi-VN" sz="1600" dirty="0" smtClean="0"/>
              <a:t> </a:t>
            </a:r>
            <a:r>
              <a:rPr lang="sr-Cyrl-RS" sz="1600" dirty="0" smtClean="0"/>
              <a:t>мере</a:t>
            </a:r>
            <a:r>
              <a:rPr lang="vi-VN" sz="1600" dirty="0" smtClean="0"/>
              <a:t>, </a:t>
            </a:r>
            <a:r>
              <a:rPr lang="sr-Cyrl-RS" sz="1600" dirty="0" smtClean="0"/>
              <a:t>активности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поступке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заштите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раду</a:t>
            </a:r>
            <a:r>
              <a:rPr lang="vi-VN" sz="1600" dirty="0" smtClean="0"/>
              <a:t>, </a:t>
            </a:r>
            <a:r>
              <a:rPr lang="sr-Cyrl-RS" sz="1600" dirty="0" smtClean="0"/>
              <a:t>утврђује</a:t>
            </a:r>
            <a:r>
              <a:rPr lang="vi-VN" sz="1600" dirty="0" smtClean="0"/>
              <a:t> </a:t>
            </a:r>
            <a:r>
              <a:rPr lang="sr-Cyrl-RS" sz="1600" dirty="0" smtClean="0"/>
              <a:t>стручно</a:t>
            </a:r>
            <a:r>
              <a:rPr lang="vi-VN" sz="1600" dirty="0" smtClean="0"/>
              <a:t>-</a:t>
            </a:r>
            <a:r>
              <a:rPr lang="sr-Cyrl-RS" sz="1600" dirty="0" smtClean="0"/>
              <a:t>медицинске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доктринарне</a:t>
            </a:r>
            <a:r>
              <a:rPr lang="vi-VN" sz="1600" dirty="0" smtClean="0"/>
              <a:t> </a:t>
            </a:r>
            <a:r>
              <a:rPr lang="sr-Cyrl-RS" sz="1600" dirty="0" smtClean="0"/>
              <a:t>ставове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медицине</a:t>
            </a:r>
            <a:r>
              <a:rPr lang="vi-VN" sz="1600" dirty="0" smtClean="0"/>
              <a:t> </a:t>
            </a:r>
            <a:r>
              <a:rPr lang="sr-Cyrl-RS" sz="1600" dirty="0" smtClean="0"/>
              <a:t>рада</a:t>
            </a:r>
            <a:r>
              <a:rPr lang="vi-VN" sz="1600" dirty="0" smtClean="0"/>
              <a:t>, </a:t>
            </a:r>
            <a:r>
              <a:rPr lang="sr-Cyrl-RS" sz="1600" dirty="0" smtClean="0"/>
              <a:t>врши</a:t>
            </a:r>
            <a:r>
              <a:rPr lang="vi-VN" sz="1600" dirty="0" smtClean="0"/>
              <a:t> </a:t>
            </a:r>
            <a:r>
              <a:rPr lang="sr-Cyrl-RS" sz="1600" dirty="0" smtClean="0"/>
              <a:t>промоцију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раду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пружа</a:t>
            </a:r>
            <a:r>
              <a:rPr lang="vi-VN" sz="1600" dirty="0" smtClean="0"/>
              <a:t> </a:t>
            </a:r>
            <a:r>
              <a:rPr lang="sr-Cyrl-RS" sz="1600" dirty="0" smtClean="0"/>
              <a:t>стручно</a:t>
            </a:r>
            <a:r>
              <a:rPr lang="vi-VN" sz="1600" dirty="0" smtClean="0"/>
              <a:t>-</a:t>
            </a:r>
            <a:r>
              <a:rPr lang="sr-Cyrl-RS" sz="1600" dirty="0" smtClean="0"/>
              <a:t>методолошку</a:t>
            </a:r>
            <a:r>
              <a:rPr lang="vi-VN" sz="1600" dirty="0" smtClean="0"/>
              <a:t> </a:t>
            </a:r>
            <a:r>
              <a:rPr lang="sr-Cyrl-RS" sz="1600" dirty="0" smtClean="0"/>
              <a:t>помоћ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њиховом</a:t>
            </a:r>
            <a:r>
              <a:rPr lang="vi-VN" sz="1600" dirty="0" smtClean="0"/>
              <a:t> </a:t>
            </a:r>
            <a:r>
              <a:rPr lang="sr-Cyrl-RS" sz="1600" dirty="0" smtClean="0"/>
              <a:t>спровођењу</a:t>
            </a:r>
            <a:r>
              <a:rPr lang="vi-VN" sz="1600" dirty="0" smtClean="0"/>
              <a:t>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4) </a:t>
            </a:r>
            <a:r>
              <a:rPr lang="sr-Cyrl-RS" sz="1600" dirty="0" smtClean="0"/>
              <a:t>унапређује</a:t>
            </a:r>
            <a:r>
              <a:rPr lang="vi-VN" sz="1600" dirty="0" smtClean="0"/>
              <a:t> </a:t>
            </a:r>
            <a:r>
              <a:rPr lang="sr-Cyrl-RS" sz="1600" dirty="0" smtClean="0"/>
              <a:t>организацију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рад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здравствених</a:t>
            </a:r>
            <a:r>
              <a:rPr lang="vi-VN" sz="1600" dirty="0" smtClean="0"/>
              <a:t> </a:t>
            </a:r>
            <a:r>
              <a:rPr lang="sr-Cyrl-RS" sz="1600" dirty="0" smtClean="0"/>
              <a:t>установа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медицине</a:t>
            </a:r>
            <a:r>
              <a:rPr lang="vi-VN" sz="1600" dirty="0" smtClean="0"/>
              <a:t> </a:t>
            </a:r>
            <a:r>
              <a:rPr lang="sr-Cyrl-RS" sz="1600" dirty="0" smtClean="0"/>
              <a:t>рада</a:t>
            </a:r>
            <a:r>
              <a:rPr lang="vi-VN" sz="1600" dirty="0" smtClean="0"/>
              <a:t>, </a:t>
            </a:r>
            <a:r>
              <a:rPr lang="sr-Cyrl-RS" sz="1600" dirty="0" smtClean="0"/>
              <a:t>односно</a:t>
            </a:r>
            <a:r>
              <a:rPr lang="vi-VN" sz="1600" dirty="0" smtClean="0"/>
              <a:t> </a:t>
            </a:r>
            <a:r>
              <a:rPr lang="sr-Cyrl-RS" sz="1600" dirty="0" smtClean="0"/>
              <a:t>заштите</a:t>
            </a:r>
            <a:r>
              <a:rPr lang="vi-VN" sz="1600" dirty="0" smtClean="0"/>
              <a:t> </a:t>
            </a:r>
            <a:r>
              <a:rPr lang="sr-Cyrl-RS" sz="1600" dirty="0" smtClean="0"/>
              <a:t>здравља</a:t>
            </a:r>
            <a:r>
              <a:rPr lang="vi-VN" sz="1600" dirty="0" smtClean="0"/>
              <a:t> </a:t>
            </a:r>
            <a:r>
              <a:rPr lang="sr-Cyrl-RS" sz="1600" dirty="0" smtClean="0"/>
              <a:t>на</a:t>
            </a:r>
            <a:r>
              <a:rPr lang="vi-VN" sz="1600" dirty="0" smtClean="0"/>
              <a:t> </a:t>
            </a:r>
            <a:r>
              <a:rPr lang="sr-Cyrl-RS" sz="1600" dirty="0" smtClean="0"/>
              <a:t>раду</a:t>
            </a:r>
            <a:r>
              <a:rPr lang="vi-VN" sz="1600" dirty="0" smtClean="0"/>
              <a:t> </a:t>
            </a:r>
            <a:r>
              <a:rPr lang="sr-Cyrl-RS" sz="1600" dirty="0" smtClean="0"/>
              <a:t>и</a:t>
            </a:r>
            <a:r>
              <a:rPr lang="vi-VN" sz="1600" dirty="0" smtClean="0"/>
              <a:t> </a:t>
            </a:r>
            <a:r>
              <a:rPr lang="sr-Cyrl-RS" sz="1600" dirty="0" smtClean="0"/>
              <a:t>координира</a:t>
            </a:r>
            <a:r>
              <a:rPr lang="vi-VN" sz="1600" dirty="0" smtClean="0"/>
              <a:t> </a:t>
            </a:r>
            <a:r>
              <a:rPr lang="sr-Cyrl-RS" sz="1600" dirty="0" smtClean="0"/>
              <a:t>њихов</a:t>
            </a:r>
            <a:r>
              <a:rPr lang="vi-VN" sz="1600" dirty="0" smtClean="0"/>
              <a:t> </a:t>
            </a:r>
            <a:r>
              <a:rPr lang="sr-Cyrl-RS" sz="1600" dirty="0" smtClean="0"/>
              <a:t>рад</a:t>
            </a:r>
            <a:r>
              <a:rPr lang="vi-VN" sz="1600" dirty="0" smtClean="0"/>
              <a:t>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6) </a:t>
            </a:r>
            <a:r>
              <a:rPr lang="sr-Cyrl-RS" sz="1600" dirty="0" smtClean="0"/>
              <a:t>уводи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испитује</a:t>
            </a:r>
            <a:r>
              <a:rPr lang="en-US" sz="1600" dirty="0" smtClean="0"/>
              <a:t> </a:t>
            </a:r>
            <a:r>
              <a:rPr lang="sr-Cyrl-RS" sz="1600" dirty="0" smtClean="0"/>
              <a:t>нове</a:t>
            </a:r>
            <a:r>
              <a:rPr lang="en-US" sz="1600" dirty="0" smtClean="0"/>
              <a:t> </a:t>
            </a:r>
            <a:r>
              <a:rPr lang="sr-Cyrl-RS" sz="1600" dirty="0" smtClean="0"/>
              <a:t>здравствене</a:t>
            </a:r>
            <a:r>
              <a:rPr lang="en-US" sz="1600" dirty="0" smtClean="0"/>
              <a:t> </a:t>
            </a:r>
            <a:r>
              <a:rPr lang="sr-Cyrl-RS" sz="1600" dirty="0" smtClean="0"/>
              <a:t>технологије</a:t>
            </a:r>
            <a:r>
              <a:rPr lang="en-US" sz="1600" dirty="0" smtClean="0"/>
              <a:t>, </a:t>
            </a:r>
            <a:r>
              <a:rPr lang="sr-Cyrl-RS" sz="1600" dirty="0" smtClean="0"/>
              <a:t>као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примену</a:t>
            </a:r>
            <a:r>
              <a:rPr lang="en-US" sz="1600" dirty="0" smtClean="0"/>
              <a:t> </a:t>
            </a:r>
            <a:r>
              <a:rPr lang="sr-Cyrl-RS" sz="1600" dirty="0" smtClean="0"/>
              <a:t>нових</a:t>
            </a:r>
            <a:r>
              <a:rPr lang="en-US" sz="1600" dirty="0" smtClean="0"/>
              <a:t> </a:t>
            </a:r>
            <a:r>
              <a:rPr lang="sr-Cyrl-RS" sz="1600" dirty="0" smtClean="0"/>
              <a:t>метода</a:t>
            </a:r>
            <a:r>
              <a:rPr lang="en-US" sz="1600" dirty="0" smtClean="0"/>
              <a:t> </a:t>
            </a:r>
            <a:r>
              <a:rPr lang="sr-Cyrl-RS" sz="1600" dirty="0" smtClean="0"/>
              <a:t>превенције</a:t>
            </a:r>
            <a:r>
              <a:rPr lang="en-US" sz="1600" dirty="0" smtClean="0"/>
              <a:t>, </a:t>
            </a:r>
            <a:r>
              <a:rPr lang="sr-Cyrl-RS" sz="1600" dirty="0" smtClean="0"/>
              <a:t>дијагностике</a:t>
            </a:r>
            <a:r>
              <a:rPr lang="en-US" sz="1600" dirty="0" smtClean="0"/>
              <a:t>, </a:t>
            </a:r>
            <a:r>
              <a:rPr lang="sr-Cyrl-RS" sz="1600" dirty="0" smtClean="0"/>
              <a:t>лечења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рехабилитације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smtClean="0"/>
              <a:t> </a:t>
            </a:r>
            <a:r>
              <a:rPr lang="sr-Cyrl-RS" sz="1600" dirty="0" smtClean="0"/>
              <a:t>области</a:t>
            </a:r>
            <a:r>
              <a:rPr lang="en-US" sz="1600" dirty="0" smtClean="0"/>
              <a:t> </a:t>
            </a:r>
            <a:r>
              <a:rPr lang="sr-Cyrl-RS" sz="1600" dirty="0" smtClean="0"/>
              <a:t>медицине</a:t>
            </a:r>
            <a:r>
              <a:rPr lang="en-US" sz="1600" dirty="0" smtClean="0"/>
              <a:t> </a:t>
            </a:r>
            <a:r>
              <a:rPr lang="sr-Cyrl-RS" sz="1600" dirty="0" smtClean="0"/>
              <a:t>рада</a:t>
            </a:r>
            <a:r>
              <a:rPr lang="en-US" sz="1600" dirty="0" smtClean="0"/>
              <a:t> </a:t>
            </a:r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vi-VN" sz="1600" dirty="0" smtClean="0"/>
              <a:t>7) </a:t>
            </a:r>
            <a:r>
              <a:rPr lang="sr-Cyrl-RS" sz="1600" dirty="0" smtClean="0"/>
              <a:t>прати</a:t>
            </a:r>
            <a:r>
              <a:rPr lang="vi-VN" sz="1600" dirty="0" smtClean="0"/>
              <a:t> </a:t>
            </a:r>
            <a:r>
              <a:rPr lang="sr-Cyrl-RS" sz="1600" dirty="0" smtClean="0"/>
              <a:t>савремена</a:t>
            </a:r>
            <a:r>
              <a:rPr lang="vi-VN" sz="1600" dirty="0" smtClean="0"/>
              <a:t> </a:t>
            </a:r>
            <a:r>
              <a:rPr lang="sr-Cyrl-RS" sz="1600" dirty="0" smtClean="0"/>
              <a:t>достигнућа</a:t>
            </a:r>
            <a:r>
              <a:rPr lang="vi-VN" sz="1600" dirty="0" smtClean="0"/>
              <a:t> </a:t>
            </a:r>
            <a:r>
              <a:rPr lang="sr-Cyrl-RS" sz="1600" dirty="0" smtClean="0"/>
              <a:t>у</a:t>
            </a:r>
            <a:r>
              <a:rPr lang="vi-VN" sz="1600" dirty="0" smtClean="0"/>
              <a:t> </a:t>
            </a:r>
            <a:r>
              <a:rPr lang="sr-Cyrl-RS" sz="1600" dirty="0" smtClean="0"/>
              <a:t>области</a:t>
            </a:r>
            <a:r>
              <a:rPr lang="vi-VN" sz="1600" dirty="0" smtClean="0"/>
              <a:t> </a:t>
            </a:r>
            <a:r>
              <a:rPr lang="sr-Cyrl-RS" sz="1600" dirty="0" smtClean="0"/>
              <a:t>организације</a:t>
            </a:r>
            <a:r>
              <a:rPr lang="vi-VN" sz="1600" dirty="0" smtClean="0"/>
              <a:t> </a:t>
            </a:r>
            <a:r>
              <a:rPr lang="sr-Cyrl-RS" sz="1600" dirty="0" smtClean="0"/>
              <a:t>медицине</a:t>
            </a:r>
            <a:r>
              <a:rPr lang="vi-VN" sz="1600" dirty="0" smtClean="0"/>
              <a:t> </a:t>
            </a:r>
            <a:r>
              <a:rPr lang="sr-Cyrl-RS" sz="1600" dirty="0" smtClean="0"/>
              <a:t>рада</a:t>
            </a:r>
            <a:r>
              <a:rPr lang="vi-VN" sz="1600" dirty="0" smtClean="0"/>
              <a:t> </a:t>
            </a:r>
            <a:endParaRPr lang="sr-Latn-RS" sz="1600" dirty="0" smtClean="0"/>
          </a:p>
          <a:p>
            <a:pPr>
              <a:buNone/>
            </a:pPr>
            <a:r>
              <a:rPr lang="sr-Cyrl-RS" sz="1600" dirty="0" smtClean="0"/>
              <a:t>	</a:t>
            </a:r>
            <a:r>
              <a:rPr lang="en-US" sz="1600" dirty="0" smtClean="0"/>
              <a:t>8) </a:t>
            </a:r>
            <a:r>
              <a:rPr lang="sr-Cyrl-RS" sz="1600" dirty="0" smtClean="0"/>
              <a:t>изучава</a:t>
            </a:r>
            <a:r>
              <a:rPr lang="en-US" sz="1600" dirty="0" smtClean="0"/>
              <a:t> </a:t>
            </a:r>
            <a:r>
              <a:rPr lang="sr-Cyrl-RS" sz="1600" dirty="0" smtClean="0"/>
              <a:t>факторе</a:t>
            </a:r>
            <a:r>
              <a:rPr lang="en-US" sz="1600" dirty="0" smtClean="0"/>
              <a:t> </a:t>
            </a:r>
            <a:r>
              <a:rPr lang="sr-Cyrl-RS" sz="1600" dirty="0" smtClean="0"/>
              <a:t>ризика</a:t>
            </a:r>
            <a:r>
              <a:rPr lang="en-US" sz="1600" dirty="0" smtClean="0"/>
              <a:t> </a:t>
            </a:r>
            <a:r>
              <a:rPr lang="sr-Cyrl-RS" sz="1600" dirty="0" smtClean="0"/>
              <a:t>на</a:t>
            </a:r>
            <a:r>
              <a:rPr lang="en-US" sz="1600" dirty="0" smtClean="0"/>
              <a:t> </a:t>
            </a:r>
            <a:r>
              <a:rPr lang="sr-Cyrl-RS" sz="1600" dirty="0" smtClean="0"/>
              <a:t>радном</a:t>
            </a:r>
            <a:r>
              <a:rPr lang="en-US" sz="1600" dirty="0" smtClean="0"/>
              <a:t> </a:t>
            </a:r>
            <a:r>
              <a:rPr lang="sr-Cyrl-RS" sz="1600" dirty="0" smtClean="0"/>
              <a:t>месту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врши</a:t>
            </a:r>
            <a:r>
              <a:rPr lang="en-US" sz="1600" dirty="0" smtClean="0"/>
              <a:t> </a:t>
            </a:r>
            <a:r>
              <a:rPr lang="sr-Cyrl-RS" sz="1600" dirty="0" smtClean="0"/>
              <a:t>њихову</a:t>
            </a:r>
            <a:r>
              <a:rPr lang="en-US" sz="1600" dirty="0" smtClean="0"/>
              <a:t> </a:t>
            </a:r>
            <a:r>
              <a:rPr lang="sr-Cyrl-RS" sz="1600" dirty="0" smtClean="0"/>
              <a:t>идентификацију</a:t>
            </a:r>
            <a:r>
              <a:rPr lang="en-US" sz="1600" dirty="0" smtClean="0"/>
              <a:t>, </a:t>
            </a:r>
            <a:r>
              <a:rPr lang="sr-Cyrl-RS" sz="1600" dirty="0" smtClean="0"/>
              <a:t>квалификацију</a:t>
            </a:r>
            <a:r>
              <a:rPr lang="en-US" sz="1600" dirty="0" smtClean="0"/>
              <a:t> </a:t>
            </a:r>
            <a:r>
              <a:rPr lang="sr-Cyrl-RS" sz="1600" dirty="0" smtClean="0"/>
              <a:t>и</a:t>
            </a:r>
            <a:r>
              <a:rPr lang="en-US" sz="1600" dirty="0" smtClean="0"/>
              <a:t> </a:t>
            </a:r>
            <a:r>
              <a:rPr lang="sr-Cyrl-RS" sz="1600" dirty="0" smtClean="0"/>
              <a:t>процену</a:t>
            </a:r>
            <a:r>
              <a:rPr lang="en-US" sz="1600" dirty="0" smtClean="0"/>
              <a:t> </a:t>
            </a:r>
            <a:r>
              <a:rPr lang="sr-Latn-RS" sz="1600" dirty="0" smtClean="0"/>
              <a:t> </a:t>
            </a:r>
            <a:endParaRPr lang="en-US" sz="1600" dirty="0"/>
          </a:p>
        </p:txBody>
      </p:sp>
      <p:pic>
        <p:nvPicPr>
          <p:cNvPr id="4" name="~PP1898.WAV">
            <a:hlinkClick r:id="" action="ppaction://media"/>
          </p:cNvPr>
          <p:cNvPicPr>
            <a:picLocks noRot="1" noChangeAspect="1"/>
          </p:cNvPicPr>
          <p:nvPr>
            <a:wavAudioFile r:embed="rId1" name="~PP18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39000" cy="300648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медицину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рада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404664"/>
            <a:ext cx="8712968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9) </a:t>
            </a:r>
            <a:r>
              <a:rPr lang="sr-Cyrl-RS" sz="1500" dirty="0" smtClean="0"/>
              <a:t>врши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друге</a:t>
            </a:r>
            <a:r>
              <a:rPr lang="en-US" sz="1500" dirty="0" smtClean="0"/>
              <a:t> </a:t>
            </a:r>
            <a:r>
              <a:rPr lang="sr-Cyrl-RS" sz="1500" dirty="0" smtClean="0"/>
              <a:t>прегледе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мерења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вези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јонизујућим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нејонизујућим</a:t>
            </a:r>
            <a:r>
              <a:rPr lang="en-US" sz="1500" dirty="0" smtClean="0"/>
              <a:t> </a:t>
            </a:r>
            <a:r>
              <a:rPr lang="sr-Cyrl-RS" sz="1500" dirty="0" smtClean="0"/>
              <a:t>зрачењем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здравственој</a:t>
            </a:r>
            <a:r>
              <a:rPr lang="en-US" sz="1500" dirty="0" smtClean="0"/>
              <a:t> </a:t>
            </a:r>
            <a:r>
              <a:rPr lang="sr-Cyrl-RS" sz="1500" dirty="0" smtClean="0"/>
              <a:t>заштити</a:t>
            </a:r>
            <a:r>
              <a:rPr lang="en-US" sz="1500" dirty="0" smtClean="0"/>
              <a:t>, </a:t>
            </a:r>
            <a:r>
              <a:rPr lang="sr-Cyrl-RS" sz="1500" dirty="0" smtClean="0"/>
              <a:t>односно</a:t>
            </a:r>
            <a:r>
              <a:rPr lang="en-US" sz="1500" dirty="0" smtClean="0"/>
              <a:t> </a:t>
            </a:r>
            <a:r>
              <a:rPr lang="sr-Cyrl-RS" sz="1500" dirty="0" smtClean="0"/>
              <a:t>радиолошку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здравствену</a:t>
            </a:r>
            <a:r>
              <a:rPr lang="en-US" sz="1500" dirty="0" smtClean="0"/>
              <a:t> </a:t>
            </a:r>
            <a:r>
              <a:rPr lang="sr-Cyrl-RS" sz="1500" dirty="0" smtClean="0"/>
              <a:t>заштиту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vi-VN" sz="1500" dirty="0" smtClean="0"/>
              <a:t>10) </a:t>
            </a:r>
            <a:r>
              <a:rPr lang="sr-Cyrl-RS" sz="1500" dirty="0" smtClean="0"/>
              <a:t>предлаже</a:t>
            </a:r>
            <a:r>
              <a:rPr lang="vi-VN" sz="1500" dirty="0" smtClean="0"/>
              <a:t> </a:t>
            </a:r>
            <a:r>
              <a:rPr lang="sr-Cyrl-RS" sz="1500" dirty="0" smtClean="0"/>
              <a:t>критеријуме</a:t>
            </a:r>
            <a:r>
              <a:rPr lang="vi-VN" sz="1500" dirty="0" smtClean="0"/>
              <a:t> </a:t>
            </a:r>
            <a:r>
              <a:rPr lang="sr-Cyrl-RS" sz="1500" dirty="0" smtClean="0"/>
              <a:t>за</a:t>
            </a:r>
            <a:r>
              <a:rPr lang="vi-VN" sz="1500" dirty="0" smtClean="0"/>
              <a:t> </a:t>
            </a:r>
            <a:r>
              <a:rPr lang="sr-Cyrl-RS" sz="1500" dirty="0" smtClean="0"/>
              <a:t>утврђивање</a:t>
            </a:r>
            <a:r>
              <a:rPr lang="vi-VN" sz="1500" dirty="0" smtClean="0"/>
              <a:t> </a:t>
            </a:r>
            <a:r>
              <a:rPr lang="sr-Cyrl-RS" sz="1500" dirty="0" smtClean="0"/>
              <a:t>радног</a:t>
            </a:r>
            <a:r>
              <a:rPr lang="vi-VN" sz="1500" dirty="0" smtClean="0"/>
              <a:t> </a:t>
            </a:r>
            <a:r>
              <a:rPr lang="sr-Cyrl-RS" sz="1500" dirty="0" smtClean="0"/>
              <a:t>места</a:t>
            </a:r>
            <a:r>
              <a:rPr lang="vi-VN" sz="1500" dirty="0" smtClean="0"/>
              <a:t> </a:t>
            </a:r>
            <a:r>
              <a:rPr lang="sr-Cyrl-RS" sz="1500" dirty="0" smtClean="0"/>
              <a:t>са</a:t>
            </a:r>
            <a:r>
              <a:rPr lang="vi-VN" sz="1500" dirty="0" smtClean="0"/>
              <a:t> </a:t>
            </a:r>
            <a:r>
              <a:rPr lang="sr-Cyrl-RS" sz="1500" dirty="0" smtClean="0"/>
              <a:t>повећаним</a:t>
            </a:r>
            <a:r>
              <a:rPr lang="vi-VN" sz="1500" dirty="0" smtClean="0"/>
              <a:t> </a:t>
            </a:r>
            <a:r>
              <a:rPr lang="sr-Cyrl-RS" sz="1500" dirty="0" smtClean="0"/>
              <a:t>ризиком</a:t>
            </a:r>
            <a:r>
              <a:rPr lang="vi-VN" sz="1500" dirty="0" smtClean="0"/>
              <a:t> </a:t>
            </a:r>
            <a:r>
              <a:rPr lang="sr-Cyrl-RS" sz="1500" dirty="0" smtClean="0"/>
              <a:t>у</a:t>
            </a:r>
            <a:r>
              <a:rPr lang="vi-VN" sz="1500" dirty="0" smtClean="0"/>
              <a:t> </a:t>
            </a:r>
            <a:r>
              <a:rPr lang="sr-Cyrl-RS" sz="1500" dirty="0" smtClean="0"/>
              <a:t>здравственим</a:t>
            </a:r>
            <a:r>
              <a:rPr lang="vi-VN" sz="1500" dirty="0" smtClean="0"/>
              <a:t> </a:t>
            </a:r>
            <a:r>
              <a:rPr lang="sr-Cyrl-RS" sz="1500" dirty="0" smtClean="0"/>
              <a:t>установама</a:t>
            </a:r>
            <a:r>
              <a:rPr lang="vi-VN" sz="1500" dirty="0" smtClean="0"/>
              <a:t> </a:t>
            </a:r>
            <a:r>
              <a:rPr lang="sr-Cyrl-RS" sz="1500" dirty="0" smtClean="0"/>
              <a:t>и</a:t>
            </a:r>
            <a:r>
              <a:rPr lang="vi-VN" sz="1500" dirty="0" smtClean="0"/>
              <a:t> </a:t>
            </a:r>
            <a:r>
              <a:rPr lang="sr-Cyrl-RS" sz="1500" dirty="0" smtClean="0"/>
              <a:t>приватној</a:t>
            </a:r>
            <a:r>
              <a:rPr lang="vi-VN" sz="1500" dirty="0" smtClean="0"/>
              <a:t> </a:t>
            </a:r>
            <a:r>
              <a:rPr lang="sr-Cyrl-RS" sz="1500" dirty="0" smtClean="0"/>
              <a:t>пракси</a:t>
            </a:r>
            <a:endParaRPr lang="vi-VN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11) </a:t>
            </a:r>
            <a:r>
              <a:rPr lang="sr-Cyrl-RS" sz="1500" dirty="0" smtClean="0"/>
              <a:t>предлаже</a:t>
            </a:r>
            <a:r>
              <a:rPr lang="en-US" sz="1500" dirty="0" smtClean="0"/>
              <a:t> </a:t>
            </a:r>
            <a:r>
              <a:rPr lang="sr-Cyrl-RS" sz="1500" dirty="0" smtClean="0"/>
              <a:t>критеријуме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скраћење</a:t>
            </a:r>
            <a:r>
              <a:rPr lang="en-US" sz="1500" dirty="0" smtClean="0"/>
              <a:t> </a:t>
            </a:r>
            <a:r>
              <a:rPr lang="sr-Cyrl-RS" sz="1500" dirty="0" smtClean="0"/>
              <a:t>времена</a:t>
            </a:r>
            <a:r>
              <a:rPr lang="en-US" sz="1500" dirty="0" smtClean="0"/>
              <a:t> </a:t>
            </a:r>
            <a:r>
              <a:rPr lang="sr-Cyrl-RS" sz="1500" dirty="0" smtClean="0"/>
              <a:t>изложености</a:t>
            </a:r>
            <a:r>
              <a:rPr lang="en-US" sz="1500" dirty="0" smtClean="0"/>
              <a:t> </a:t>
            </a:r>
            <a:r>
              <a:rPr lang="sr-Cyrl-RS" sz="1500" dirty="0" smtClean="0"/>
              <a:t>штетностима</a:t>
            </a:r>
            <a:r>
              <a:rPr lang="en-US" sz="1500" dirty="0" smtClean="0"/>
              <a:t> </a:t>
            </a:r>
            <a:r>
              <a:rPr lang="sr-Cyrl-RS" sz="1500" dirty="0" smtClean="0"/>
              <a:t>на</a:t>
            </a:r>
            <a:r>
              <a:rPr lang="en-US" sz="1500" dirty="0" smtClean="0"/>
              <a:t> </a:t>
            </a:r>
            <a:r>
              <a:rPr lang="sr-Cyrl-RS" sz="1500" dirty="0" smtClean="0"/>
              <a:t>местима</a:t>
            </a:r>
            <a:r>
              <a:rPr lang="en-US" sz="1500" dirty="0" smtClean="0"/>
              <a:t> </a:t>
            </a:r>
            <a:r>
              <a:rPr lang="sr-Cyrl-RS" sz="1500" dirty="0" smtClean="0"/>
              <a:t>рада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повећаним</a:t>
            </a:r>
            <a:r>
              <a:rPr lang="en-US" sz="1500" dirty="0" smtClean="0"/>
              <a:t> </a:t>
            </a:r>
            <a:r>
              <a:rPr lang="sr-Cyrl-RS" sz="1500" dirty="0" smtClean="0"/>
              <a:t>ризиком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здравственим</a:t>
            </a:r>
            <a:r>
              <a:rPr lang="en-US" sz="1500" dirty="0" smtClean="0"/>
              <a:t> </a:t>
            </a:r>
            <a:r>
              <a:rPr lang="sr-Cyrl-RS" sz="1500" dirty="0" smtClean="0"/>
              <a:t>установама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приватној</a:t>
            </a:r>
            <a:r>
              <a:rPr lang="en-US" sz="1500" dirty="0" smtClean="0"/>
              <a:t> </a:t>
            </a:r>
            <a:r>
              <a:rPr lang="sr-Cyrl-RS" sz="1500" dirty="0" smtClean="0"/>
              <a:t>пракси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13) </a:t>
            </a:r>
            <a:r>
              <a:rPr lang="sr-Cyrl-RS" sz="1500" dirty="0" smtClean="0"/>
              <a:t>предлаже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спроводи</a:t>
            </a:r>
            <a:r>
              <a:rPr lang="en-US" sz="1500" dirty="0" smtClean="0"/>
              <a:t> </a:t>
            </a:r>
            <a:r>
              <a:rPr lang="sr-Cyrl-RS" sz="1500" dirty="0" smtClean="0"/>
              <a:t>превентивне</a:t>
            </a:r>
            <a:r>
              <a:rPr lang="en-US" sz="1500" dirty="0" smtClean="0"/>
              <a:t> </a:t>
            </a:r>
            <a:r>
              <a:rPr lang="sr-Cyrl-RS" sz="1500" dirty="0" smtClean="0"/>
              <a:t>лекарске</a:t>
            </a:r>
            <a:r>
              <a:rPr lang="en-US" sz="1500" dirty="0" smtClean="0"/>
              <a:t> </a:t>
            </a:r>
            <a:r>
              <a:rPr lang="sr-Cyrl-RS" sz="1500" dirty="0" smtClean="0"/>
              <a:t>прегледе</a:t>
            </a:r>
            <a:r>
              <a:rPr lang="en-US" sz="1500" dirty="0" smtClean="0"/>
              <a:t> </a:t>
            </a:r>
            <a:r>
              <a:rPr lang="sr-Cyrl-RS" sz="1500" dirty="0" smtClean="0"/>
              <a:t>запослених</a:t>
            </a:r>
            <a:r>
              <a:rPr lang="en-US" sz="1500" dirty="0" smtClean="0"/>
              <a:t> </a:t>
            </a:r>
            <a:r>
              <a:rPr lang="sr-Cyrl-RS" sz="1500" dirty="0" smtClean="0"/>
              <a:t>који</a:t>
            </a:r>
            <a:r>
              <a:rPr lang="en-US" sz="1500" dirty="0" smtClean="0"/>
              <a:t> </a:t>
            </a:r>
            <a:r>
              <a:rPr lang="sr-Cyrl-RS" sz="1500" dirty="0" smtClean="0"/>
              <a:t>раде</a:t>
            </a:r>
            <a:r>
              <a:rPr lang="en-US" sz="1500" dirty="0" smtClean="0"/>
              <a:t> </a:t>
            </a:r>
            <a:r>
              <a:rPr lang="sr-Cyrl-RS" sz="1500" dirty="0" smtClean="0"/>
              <a:t>на</a:t>
            </a:r>
            <a:r>
              <a:rPr lang="en-US" sz="1500" dirty="0" smtClean="0"/>
              <a:t> </a:t>
            </a:r>
            <a:r>
              <a:rPr lang="sr-Cyrl-RS" sz="1500" dirty="0" smtClean="0"/>
              <a:t>радним</a:t>
            </a:r>
            <a:r>
              <a:rPr lang="en-US" sz="1500" dirty="0" smtClean="0"/>
              <a:t> </a:t>
            </a:r>
            <a:r>
              <a:rPr lang="sr-Cyrl-RS" sz="1500" dirty="0" smtClean="0"/>
              <a:t>местима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повећаним</a:t>
            </a:r>
            <a:r>
              <a:rPr lang="en-US" sz="1500" dirty="0" smtClean="0"/>
              <a:t> </a:t>
            </a:r>
            <a:r>
              <a:rPr lang="sr-Cyrl-RS" sz="1500" dirty="0" smtClean="0"/>
              <a:t>ризиком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14) </a:t>
            </a:r>
            <a:r>
              <a:rPr lang="sr-Cyrl-RS" sz="1500" dirty="0" smtClean="0"/>
              <a:t>предлаже</a:t>
            </a:r>
            <a:r>
              <a:rPr lang="en-US" sz="1500" dirty="0" smtClean="0"/>
              <a:t> </a:t>
            </a:r>
            <a:r>
              <a:rPr lang="sr-Cyrl-RS" sz="1500" dirty="0" smtClean="0"/>
              <a:t>критеријуме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оцену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здравствене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способности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управљање</a:t>
            </a:r>
            <a:r>
              <a:rPr lang="en-US" sz="1500" dirty="0" smtClean="0"/>
              <a:t> </a:t>
            </a:r>
            <a:r>
              <a:rPr lang="sr-Cyrl-RS" sz="1500" dirty="0" smtClean="0"/>
              <a:t>моторним</a:t>
            </a:r>
            <a:r>
              <a:rPr lang="en-US" sz="1500" dirty="0" smtClean="0"/>
              <a:t> </a:t>
            </a:r>
            <a:r>
              <a:rPr lang="sr-Cyrl-RS" sz="1500" dirty="0" smtClean="0"/>
              <a:t>возилима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држање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ношење</a:t>
            </a:r>
            <a:r>
              <a:rPr lang="en-US" sz="1500" dirty="0" smtClean="0"/>
              <a:t> </a:t>
            </a:r>
            <a:r>
              <a:rPr lang="sr-Cyrl-RS" sz="1500" dirty="0" smtClean="0"/>
              <a:t>оружја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15) </a:t>
            </a:r>
            <a:r>
              <a:rPr lang="sr-Cyrl-RS" sz="1500" dirty="0" smtClean="0"/>
              <a:t>врши</a:t>
            </a:r>
            <a:r>
              <a:rPr lang="en-US" sz="1500" dirty="0" smtClean="0"/>
              <a:t> </a:t>
            </a:r>
            <a:r>
              <a:rPr lang="sr-Cyrl-RS" sz="1500" dirty="0" smtClean="0"/>
              <a:t>оцену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здравствене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способности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управљање</a:t>
            </a:r>
            <a:r>
              <a:rPr lang="en-US" sz="1500" dirty="0" smtClean="0"/>
              <a:t> </a:t>
            </a:r>
            <a:r>
              <a:rPr lang="sr-Cyrl-RS" sz="1500" dirty="0" smtClean="0"/>
              <a:t>моторним</a:t>
            </a:r>
            <a:r>
              <a:rPr lang="en-US" sz="1500" dirty="0" smtClean="0"/>
              <a:t> </a:t>
            </a:r>
            <a:r>
              <a:rPr lang="sr-Cyrl-RS" sz="1500" dirty="0" smtClean="0"/>
              <a:t>возилима</a:t>
            </a:r>
            <a:r>
              <a:rPr lang="en-US" sz="1500" dirty="0" smtClean="0"/>
              <a:t>, </a:t>
            </a:r>
            <a:r>
              <a:rPr lang="sr-Cyrl-RS" sz="1500" dirty="0" smtClean="0"/>
              <a:t>држање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ношење</a:t>
            </a:r>
            <a:r>
              <a:rPr lang="en-US" sz="1500" dirty="0" smtClean="0"/>
              <a:t> </a:t>
            </a:r>
            <a:r>
              <a:rPr lang="sr-Cyrl-RS" sz="1500" dirty="0" smtClean="0"/>
              <a:t>оружја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друге</a:t>
            </a:r>
            <a:r>
              <a:rPr lang="en-US" sz="1500" dirty="0" smtClean="0"/>
              <a:t> </a:t>
            </a:r>
            <a:r>
              <a:rPr lang="sr-Cyrl-RS" sz="1500" dirty="0" smtClean="0"/>
              <a:t>оцене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здравствене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способности у</a:t>
            </a:r>
            <a:r>
              <a:rPr lang="en-US" sz="1500" dirty="0" smtClean="0"/>
              <a:t> </a:t>
            </a:r>
            <a:r>
              <a:rPr lang="sr-Cyrl-RS" sz="1500" dirty="0" smtClean="0"/>
              <a:t>складу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законом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16) </a:t>
            </a:r>
            <a:r>
              <a:rPr lang="sr-Cyrl-RS" sz="1500" dirty="0" smtClean="0"/>
              <a:t>оцењује</a:t>
            </a:r>
            <a:r>
              <a:rPr lang="en-US" sz="1500" dirty="0" smtClean="0"/>
              <a:t> </a:t>
            </a:r>
            <a:r>
              <a:rPr lang="sr-Cyrl-RS" sz="1500" dirty="0" smtClean="0"/>
              <a:t>радну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способност</a:t>
            </a:r>
            <a:r>
              <a:rPr lang="en-US" sz="1500" dirty="0" smtClean="0"/>
              <a:t> </a:t>
            </a:r>
            <a:r>
              <a:rPr lang="sr-Cyrl-RS" sz="1500" dirty="0" smtClean="0"/>
              <a:t>оболелих</a:t>
            </a:r>
            <a:r>
              <a:rPr lang="en-US" sz="1500" dirty="0" smtClean="0"/>
              <a:t> </a:t>
            </a:r>
            <a:r>
              <a:rPr lang="sr-Cyrl-RS" sz="1500" dirty="0" smtClean="0"/>
              <a:t>од</a:t>
            </a:r>
            <a:r>
              <a:rPr lang="en-US" sz="1500" dirty="0" smtClean="0"/>
              <a:t> </a:t>
            </a:r>
            <a:r>
              <a:rPr lang="sr-Cyrl-RS" sz="1500" dirty="0" smtClean="0"/>
              <a:t>професионалних</a:t>
            </a:r>
            <a:r>
              <a:rPr lang="en-US" sz="1500" dirty="0" smtClean="0"/>
              <a:t> </a:t>
            </a:r>
            <a:r>
              <a:rPr lang="sr-Cyrl-RS" sz="1500" dirty="0" smtClean="0"/>
              <a:t>болести</a:t>
            </a:r>
            <a:r>
              <a:rPr lang="en-US" sz="1500" dirty="0" smtClean="0"/>
              <a:t>, </a:t>
            </a:r>
            <a:r>
              <a:rPr lang="sr-Cyrl-RS" sz="1500" dirty="0" smtClean="0"/>
              <a:t>болести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вези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радом</a:t>
            </a:r>
            <a:r>
              <a:rPr lang="en-US" sz="1500" dirty="0" smtClean="0"/>
              <a:t>, </a:t>
            </a:r>
            <a:r>
              <a:rPr lang="sr-Cyrl-RS" sz="1500" dirty="0" smtClean="0"/>
              <a:t>последице</a:t>
            </a:r>
            <a:r>
              <a:rPr lang="en-US" sz="1500" dirty="0" smtClean="0"/>
              <a:t> </a:t>
            </a:r>
            <a:r>
              <a:rPr lang="sr-Cyrl-RS" sz="1500" dirty="0" smtClean="0"/>
              <a:t>повреда</a:t>
            </a:r>
            <a:r>
              <a:rPr lang="en-US" sz="1500" dirty="0" smtClean="0"/>
              <a:t> </a:t>
            </a:r>
            <a:r>
              <a:rPr lang="sr-Cyrl-RS" sz="1500" dirty="0" smtClean="0"/>
              <a:t>на</a:t>
            </a:r>
            <a:r>
              <a:rPr lang="en-US" sz="1500" dirty="0" smtClean="0"/>
              <a:t> </a:t>
            </a:r>
            <a:r>
              <a:rPr lang="sr-Cyrl-RS" sz="1500" dirty="0" smtClean="0"/>
              <a:t>раду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ван</a:t>
            </a:r>
            <a:r>
              <a:rPr lang="en-US" sz="1500" dirty="0" smtClean="0"/>
              <a:t> </a:t>
            </a:r>
            <a:r>
              <a:rPr lang="sr-Cyrl-RS" sz="1500" dirty="0" smtClean="0"/>
              <a:t>рада</a:t>
            </a:r>
            <a:r>
              <a:rPr lang="en-US" sz="1500" dirty="0" smtClean="0"/>
              <a:t>, </a:t>
            </a:r>
            <a:r>
              <a:rPr lang="sr-Cyrl-RS" sz="1500" dirty="0" smtClean="0"/>
              <a:t>врши</a:t>
            </a:r>
            <a:r>
              <a:rPr lang="en-US" sz="1500" dirty="0" smtClean="0"/>
              <a:t> </a:t>
            </a:r>
            <a:r>
              <a:rPr lang="sr-Cyrl-RS" sz="1500" dirty="0" smtClean="0"/>
              <a:t>оцену</a:t>
            </a:r>
            <a:r>
              <a:rPr lang="en-US" sz="1500" dirty="0" smtClean="0"/>
              <a:t> </a:t>
            </a:r>
            <a:r>
              <a:rPr lang="sr-Cyrl-RS" sz="1500" dirty="0" smtClean="0"/>
              <a:t>радне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опште</a:t>
            </a:r>
            <a:r>
              <a:rPr lang="en-US" sz="1500" dirty="0" smtClean="0"/>
              <a:t> </a:t>
            </a:r>
            <a:r>
              <a:rPr lang="sr-Cyrl-RS" sz="1500" dirty="0" smtClean="0"/>
              <a:t>животне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способности</a:t>
            </a:r>
            <a:r>
              <a:rPr lang="en-US" sz="1500" dirty="0" smtClean="0"/>
              <a:t>, </a:t>
            </a:r>
            <a:r>
              <a:rPr lang="sr-Cyrl-RS" sz="1500" dirty="0" smtClean="0"/>
              <a:t>процењује</a:t>
            </a:r>
            <a:r>
              <a:rPr lang="en-US" sz="1500" dirty="0" smtClean="0"/>
              <a:t> </a:t>
            </a:r>
            <a:r>
              <a:rPr lang="sr-Cyrl-RS" sz="1500" dirty="0" smtClean="0"/>
              <a:t>телесно</a:t>
            </a:r>
            <a:r>
              <a:rPr lang="en-US" sz="1500" dirty="0" smtClean="0"/>
              <a:t> </a:t>
            </a:r>
            <a:r>
              <a:rPr lang="sr-Cyrl-RS" sz="1500" dirty="0" smtClean="0"/>
              <a:t>оштећење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врши</a:t>
            </a:r>
            <a:r>
              <a:rPr lang="en-US" sz="1500" dirty="0" smtClean="0"/>
              <a:t> </a:t>
            </a:r>
            <a:r>
              <a:rPr lang="sr-Cyrl-RS" sz="1500" dirty="0" smtClean="0"/>
              <a:t>друга</a:t>
            </a:r>
            <a:r>
              <a:rPr lang="en-US" sz="1500" dirty="0" smtClean="0"/>
              <a:t> </a:t>
            </a:r>
            <a:r>
              <a:rPr lang="sr-Cyrl-RS" sz="1500" dirty="0" smtClean="0"/>
              <a:t>вештачења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вези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радном</a:t>
            </a:r>
            <a:r>
              <a:rPr lang="en-US" sz="1500" dirty="0" smtClean="0"/>
              <a:t> </a:t>
            </a:r>
            <a:r>
              <a:rPr lang="sr-Cyrl-RS" sz="1500" dirty="0" smtClean="0"/>
              <a:t>способношћу</a:t>
            </a:r>
            <a:r>
              <a:rPr lang="en-US" sz="1500" dirty="0" smtClean="0"/>
              <a:t> </a:t>
            </a:r>
            <a:r>
              <a:rPr lang="sr-Cyrl-RS" sz="1500" dirty="0" smtClean="0"/>
              <a:t>запослених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r>
              <a:rPr lang="en-US" sz="1500" dirty="0" smtClean="0"/>
              <a:t>17) </a:t>
            </a:r>
            <a:r>
              <a:rPr lang="sr-Cyrl-RS" sz="1500" dirty="0" smtClean="0"/>
              <a:t>обавља</a:t>
            </a:r>
            <a:r>
              <a:rPr lang="en-US" sz="1500" dirty="0" smtClean="0"/>
              <a:t> </a:t>
            </a:r>
            <a:r>
              <a:rPr lang="sr-Cyrl-RS" sz="1500" dirty="0" smtClean="0"/>
              <a:t>дијагностику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лечење</a:t>
            </a:r>
            <a:r>
              <a:rPr lang="en-US" sz="1500" dirty="0" smtClean="0"/>
              <a:t> </a:t>
            </a:r>
            <a:r>
              <a:rPr lang="sr-Cyrl-RS" sz="1500" dirty="0" smtClean="0"/>
              <a:t>професионалних</a:t>
            </a:r>
            <a:r>
              <a:rPr lang="en-US" sz="1500" dirty="0" smtClean="0"/>
              <a:t> </a:t>
            </a:r>
            <a:r>
              <a:rPr lang="sr-Cyrl-RS" sz="1500" dirty="0" smtClean="0"/>
              <a:t>болести</a:t>
            </a:r>
            <a:r>
              <a:rPr lang="en-US" sz="1500" dirty="0" smtClean="0"/>
              <a:t>, </a:t>
            </a:r>
            <a:r>
              <a:rPr lang="sr-Cyrl-RS" sz="1500" dirty="0" smtClean="0"/>
              <a:t>субакутних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хроничних</a:t>
            </a:r>
            <a:r>
              <a:rPr lang="en-US" sz="1500" dirty="0" smtClean="0"/>
              <a:t> </a:t>
            </a:r>
            <a:r>
              <a:rPr lang="sr-Cyrl-RS" sz="1500" dirty="0" smtClean="0"/>
              <a:t>тровања</a:t>
            </a:r>
            <a:r>
              <a:rPr lang="en-US" sz="1500" dirty="0" smtClean="0"/>
              <a:t>, </a:t>
            </a:r>
            <a:r>
              <a:rPr lang="sr-Cyrl-RS" sz="1500" dirty="0" smtClean="0"/>
              <a:t>болести</a:t>
            </a:r>
            <a:r>
              <a:rPr lang="en-US" sz="1500" dirty="0" smtClean="0"/>
              <a:t> </a:t>
            </a:r>
            <a:r>
              <a:rPr lang="sr-Cyrl-RS" sz="1500" dirty="0" smtClean="0"/>
              <a:t>у</a:t>
            </a:r>
            <a:r>
              <a:rPr lang="en-US" sz="1500" dirty="0" smtClean="0"/>
              <a:t> </a:t>
            </a:r>
            <a:r>
              <a:rPr lang="sr-Cyrl-RS" sz="1500" dirty="0" smtClean="0"/>
              <a:t>вези</a:t>
            </a:r>
            <a:r>
              <a:rPr lang="en-US" sz="1500" dirty="0" smtClean="0"/>
              <a:t> </a:t>
            </a:r>
            <a:r>
              <a:rPr lang="sr-Cyrl-RS" sz="1500" dirty="0" smtClean="0"/>
              <a:t>са</a:t>
            </a:r>
            <a:r>
              <a:rPr lang="en-US" sz="1500" dirty="0" smtClean="0"/>
              <a:t> </a:t>
            </a:r>
            <a:r>
              <a:rPr lang="sr-Cyrl-RS" sz="1500" dirty="0" smtClean="0"/>
              <a:t>радом</a:t>
            </a:r>
            <a:r>
              <a:rPr lang="en-US" sz="1500" dirty="0" smtClean="0"/>
              <a:t>, </a:t>
            </a:r>
            <a:r>
              <a:rPr lang="sr-Cyrl-RS" sz="1500" dirty="0" smtClean="0"/>
              <a:t>као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последица</a:t>
            </a:r>
            <a:r>
              <a:rPr lang="en-US" sz="1500" dirty="0" smtClean="0"/>
              <a:t> </a:t>
            </a:r>
            <a:r>
              <a:rPr lang="sr-Cyrl-RS" sz="1500" dirty="0" smtClean="0"/>
              <a:t>повреда</a:t>
            </a:r>
            <a:r>
              <a:rPr lang="en-US" sz="1500" dirty="0" smtClean="0"/>
              <a:t> </a:t>
            </a:r>
            <a:r>
              <a:rPr lang="sr-Cyrl-RS" sz="1500" dirty="0" smtClean="0"/>
              <a:t>на</a:t>
            </a:r>
            <a:r>
              <a:rPr lang="en-US" sz="1500" dirty="0" smtClean="0"/>
              <a:t> </a:t>
            </a:r>
            <a:r>
              <a:rPr lang="sr-Cyrl-RS" sz="1500" dirty="0" smtClean="0"/>
              <a:t>раду</a:t>
            </a:r>
            <a:endParaRPr lang="en-US" sz="1500" dirty="0" smtClean="0"/>
          </a:p>
          <a:p>
            <a:pPr>
              <a:buNone/>
            </a:pPr>
            <a:r>
              <a:rPr lang="sr-Cyrl-RS" sz="1500" dirty="0" smtClean="0"/>
              <a:t>	</a:t>
            </a:r>
            <a:endParaRPr lang="sr-Latn-RS" sz="1500" dirty="0" smtClean="0"/>
          </a:p>
          <a:p>
            <a:r>
              <a:rPr lang="sr-Cyrl-RS" sz="1500" dirty="0" smtClean="0"/>
              <a:t>Обавља</a:t>
            </a:r>
            <a:r>
              <a:rPr lang="en-US" sz="1500" dirty="0" smtClean="0"/>
              <a:t> </a:t>
            </a:r>
            <a:r>
              <a:rPr lang="sr-Cyrl-RS" sz="1500" dirty="0" smtClean="0"/>
              <a:t>и</a:t>
            </a:r>
            <a:r>
              <a:rPr lang="en-US" sz="1500" dirty="0" smtClean="0"/>
              <a:t> </a:t>
            </a:r>
            <a:r>
              <a:rPr lang="sr-Cyrl-RS" sz="1500" dirty="0" smtClean="0"/>
              <a:t>образовну</a:t>
            </a:r>
            <a:r>
              <a:rPr lang="en-US" sz="1500" dirty="0" smtClean="0"/>
              <a:t> </a:t>
            </a:r>
            <a:r>
              <a:rPr lang="sr-Cyrl-RS" sz="1500" dirty="0" smtClean="0"/>
              <a:t>делатност</a:t>
            </a:r>
            <a:r>
              <a:rPr lang="en-US" sz="1500" dirty="0" smtClean="0"/>
              <a:t> </a:t>
            </a:r>
            <a:r>
              <a:rPr lang="sr-Cyrl-RS" sz="1500" dirty="0" smtClean="0"/>
              <a:t>из</a:t>
            </a:r>
            <a:r>
              <a:rPr lang="en-US" sz="1500" dirty="0" smtClean="0"/>
              <a:t> </a:t>
            </a:r>
            <a:r>
              <a:rPr lang="sr-Cyrl-RS" sz="1500" dirty="0" smtClean="0"/>
              <a:t>области</a:t>
            </a:r>
            <a:r>
              <a:rPr lang="en-US" sz="1500" dirty="0" smtClean="0"/>
              <a:t> </a:t>
            </a:r>
            <a:r>
              <a:rPr lang="sr-Cyrl-RS" sz="1500" dirty="0" smtClean="0"/>
              <a:t>медицине</a:t>
            </a:r>
            <a:r>
              <a:rPr lang="en-US" sz="1500" dirty="0" smtClean="0"/>
              <a:t> </a:t>
            </a:r>
            <a:r>
              <a:rPr lang="sr-Cyrl-RS" sz="1500" dirty="0" smtClean="0"/>
              <a:t>рада</a:t>
            </a:r>
            <a:r>
              <a:rPr lang="en-US" sz="1500" dirty="0" smtClean="0"/>
              <a:t>, </a:t>
            </a:r>
            <a:r>
              <a:rPr lang="sr-Cyrl-RS" sz="1500" dirty="0" smtClean="0"/>
              <a:t>односно</a:t>
            </a:r>
            <a:r>
              <a:rPr lang="en-US" sz="1500" dirty="0" smtClean="0"/>
              <a:t> </a:t>
            </a:r>
            <a:r>
              <a:rPr lang="sr-Cyrl-RS" sz="1500" dirty="0" smtClean="0"/>
              <a:t>заштите</a:t>
            </a:r>
            <a:r>
              <a:rPr lang="en-US" sz="1500" dirty="0" smtClean="0"/>
              <a:t> </a:t>
            </a:r>
            <a:r>
              <a:rPr lang="sr-Cyrl-RS" sz="1500" dirty="0" smtClean="0"/>
              <a:t>здравља</a:t>
            </a:r>
            <a:r>
              <a:rPr lang="en-US" sz="1500" dirty="0" smtClean="0"/>
              <a:t> </a:t>
            </a:r>
            <a:r>
              <a:rPr lang="sr-Cyrl-RS" sz="1500" dirty="0" smtClean="0"/>
              <a:t>на</a:t>
            </a:r>
            <a:r>
              <a:rPr lang="en-US" sz="1500" dirty="0" smtClean="0"/>
              <a:t> </a:t>
            </a:r>
            <a:r>
              <a:rPr lang="sr-Cyrl-RS" sz="1500" dirty="0" smtClean="0"/>
              <a:t>раду</a:t>
            </a:r>
            <a:r>
              <a:rPr lang="en-US" sz="1500" dirty="0" smtClean="0"/>
              <a:t>. </a:t>
            </a:r>
          </a:p>
          <a:p>
            <a:r>
              <a:rPr lang="sr-Cyrl-RS" sz="1500" dirty="0" smtClean="0"/>
              <a:t>Завод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медицину</a:t>
            </a:r>
            <a:r>
              <a:rPr lang="en-US" sz="1500" dirty="0" smtClean="0"/>
              <a:t> </a:t>
            </a:r>
            <a:r>
              <a:rPr lang="sr-Cyrl-RS" sz="1500" dirty="0" smtClean="0"/>
              <a:t>рада</a:t>
            </a:r>
            <a:r>
              <a:rPr lang="en-US" sz="1500" dirty="0" smtClean="0"/>
              <a:t> </a:t>
            </a:r>
            <a:r>
              <a:rPr lang="sr-Cyrl-RS" sz="1500" dirty="0" smtClean="0"/>
              <a:t>може</a:t>
            </a:r>
            <a:r>
              <a:rPr lang="en-US" sz="1500" dirty="0" smtClean="0"/>
              <a:t> </a:t>
            </a:r>
            <a:r>
              <a:rPr lang="sr-Cyrl-RS" sz="1500" dirty="0" smtClean="0"/>
              <a:t>се</a:t>
            </a:r>
            <a:r>
              <a:rPr lang="en-US" sz="1500" dirty="0" smtClean="0"/>
              <a:t> </a:t>
            </a:r>
            <a:r>
              <a:rPr lang="sr-Cyrl-RS" sz="1500" dirty="0" smtClean="0"/>
              <a:t>основати</a:t>
            </a:r>
            <a:r>
              <a:rPr lang="en-US" sz="1500" dirty="0" smtClean="0"/>
              <a:t> </a:t>
            </a:r>
            <a:r>
              <a:rPr lang="sr-Cyrl-RS" sz="1500" dirty="0" smtClean="0"/>
              <a:t>као</a:t>
            </a:r>
            <a:r>
              <a:rPr lang="en-US" sz="1500" dirty="0" smtClean="0"/>
              <a:t> </a:t>
            </a:r>
            <a:r>
              <a:rPr lang="sr-Cyrl-RS" sz="1500" dirty="0" smtClean="0"/>
              <a:t>институт</a:t>
            </a:r>
            <a:r>
              <a:rPr lang="en-US" sz="1500" dirty="0" smtClean="0"/>
              <a:t>, </a:t>
            </a:r>
            <a:r>
              <a:rPr lang="sr-Cyrl-RS" sz="1500" dirty="0" smtClean="0"/>
              <a:t>уколико</a:t>
            </a:r>
            <a:r>
              <a:rPr lang="en-US" sz="1500" dirty="0" smtClean="0"/>
              <a:t> </a:t>
            </a:r>
            <a:r>
              <a:rPr lang="sr-Cyrl-RS" sz="1500" dirty="0" smtClean="0"/>
              <a:t>испуњава</a:t>
            </a:r>
            <a:r>
              <a:rPr lang="en-US" sz="1500" dirty="0" smtClean="0"/>
              <a:t> </a:t>
            </a:r>
            <a:r>
              <a:rPr lang="sr-Cyrl-RS" sz="1500" dirty="0" smtClean="0"/>
              <a:t>услове</a:t>
            </a:r>
            <a:r>
              <a:rPr lang="en-US" sz="1500" dirty="0" smtClean="0"/>
              <a:t> </a:t>
            </a:r>
            <a:r>
              <a:rPr lang="sr-Cyrl-RS" sz="1500" dirty="0" smtClean="0"/>
              <a:t>за</a:t>
            </a:r>
            <a:r>
              <a:rPr lang="en-US" sz="1500" dirty="0" smtClean="0"/>
              <a:t> </a:t>
            </a:r>
            <a:r>
              <a:rPr lang="sr-Cyrl-RS" sz="1500" dirty="0" smtClean="0"/>
              <a:t>институт</a:t>
            </a:r>
            <a:r>
              <a:rPr lang="en-US" sz="1500" dirty="0" smtClean="0"/>
              <a:t>, </a:t>
            </a:r>
            <a:r>
              <a:rPr lang="sr-Cyrl-RS" sz="1500" dirty="0" smtClean="0"/>
              <a:t>прописане</a:t>
            </a:r>
            <a:r>
              <a:rPr lang="en-US" sz="1500" dirty="0" smtClean="0"/>
              <a:t> </a:t>
            </a:r>
            <a:r>
              <a:rPr lang="sr-Cyrl-RS" sz="1500" dirty="0" smtClean="0"/>
              <a:t>овим</a:t>
            </a:r>
            <a:r>
              <a:rPr lang="en-US" sz="1500" dirty="0" smtClean="0"/>
              <a:t> </a:t>
            </a:r>
            <a:r>
              <a:rPr lang="sr-Cyrl-RS" sz="1500" dirty="0" smtClean="0"/>
              <a:t>законом</a:t>
            </a:r>
            <a:r>
              <a:rPr lang="en-US" sz="1500" dirty="0" smtClean="0"/>
              <a:t>. </a:t>
            </a:r>
            <a:endParaRPr lang="en-US" sz="1500" dirty="0"/>
          </a:p>
        </p:txBody>
      </p:sp>
      <p:pic>
        <p:nvPicPr>
          <p:cNvPr id="5" name="~PP1927.WAV">
            <a:hlinkClick r:id="" action="ppaction://media"/>
          </p:cNvPr>
          <p:cNvPicPr>
            <a:picLocks noRot="1" noChangeAspect="1"/>
          </p:cNvPicPr>
          <p:nvPr>
            <a:wavAudioFile r:embed="rId1" name="~PP192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судску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медицину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244408" cy="5544616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судску</a:t>
            </a:r>
            <a:r>
              <a:rPr lang="en-US" sz="2400" dirty="0" smtClean="0"/>
              <a:t> </a:t>
            </a:r>
            <a:r>
              <a:rPr lang="sr-Cyrl-RS" sz="2400" dirty="0" smtClean="0"/>
              <a:t>медицину</a:t>
            </a:r>
            <a:r>
              <a:rPr lang="en-US" sz="2400" dirty="0" smtClean="0"/>
              <a:t> </a:t>
            </a:r>
            <a:r>
              <a:rPr lang="sr-Cyrl-RS" sz="2400" dirty="0" smtClean="0"/>
              <a:t>оснива</a:t>
            </a:r>
            <a:r>
              <a:rPr lang="en-US" sz="2400" dirty="0" smtClean="0"/>
              <a:t> </a:t>
            </a:r>
            <a:r>
              <a:rPr lang="sr-Cyrl-RS" sz="2400" dirty="0" smtClean="0"/>
              <a:t>Република</a:t>
            </a:r>
            <a:r>
              <a:rPr lang="en-US" sz="2400" dirty="0" smtClean="0"/>
              <a:t> </a:t>
            </a:r>
            <a:r>
              <a:rPr lang="sr-Cyrl-RS" sz="2400" dirty="0" smtClean="0"/>
              <a:t>Србија</a:t>
            </a:r>
            <a:r>
              <a:rPr lang="en-US" sz="2400" dirty="0" smtClean="0"/>
              <a:t>. </a:t>
            </a:r>
          </a:p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судску</a:t>
            </a:r>
            <a:r>
              <a:rPr lang="en-US" sz="2400" dirty="0" smtClean="0"/>
              <a:t> </a:t>
            </a:r>
            <a:r>
              <a:rPr lang="sr-Cyrl-RS" sz="2400" dirty="0" smtClean="0"/>
              <a:t>медицину</a:t>
            </a:r>
            <a:r>
              <a:rPr lang="en-US" sz="2400" dirty="0" smtClean="0"/>
              <a:t> </a:t>
            </a:r>
            <a:r>
              <a:rPr lang="sr-Cyrl-RS" sz="2400" dirty="0" smtClean="0"/>
              <a:t>је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здравствена</a:t>
            </a:r>
            <a:r>
              <a:rPr lang="en-US" sz="2400" dirty="0" smtClean="0"/>
              <a:t> </a:t>
            </a:r>
            <a:r>
              <a:rPr lang="sr-Cyrl-RS" sz="2400" dirty="0" smtClean="0"/>
              <a:t>установа</a:t>
            </a:r>
            <a:r>
              <a:rPr lang="en-US" sz="2400" dirty="0" smtClean="0"/>
              <a:t> </a:t>
            </a:r>
            <a:r>
              <a:rPr lang="sr-Cyrl-RS" sz="2400" dirty="0" smtClean="0"/>
              <a:t>која</a:t>
            </a:r>
            <a:r>
              <a:rPr lang="en-US" sz="2400" dirty="0" smtClean="0"/>
              <a:t> </a:t>
            </a:r>
            <a:r>
              <a:rPr lang="sr-Cyrl-RS" sz="2400" dirty="0" smtClean="0"/>
              <a:t>обавља</a:t>
            </a:r>
            <a:r>
              <a:rPr lang="en-US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области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судске</a:t>
            </a:r>
            <a:r>
              <a:rPr lang="en-US" sz="2400" dirty="0" smtClean="0"/>
              <a:t> </a:t>
            </a:r>
            <a:r>
              <a:rPr lang="sr-Cyrl-RS" sz="2400" dirty="0" smtClean="0"/>
              <a:t>медицине</a:t>
            </a:r>
            <a:r>
              <a:rPr lang="en-US" sz="2400" dirty="0" smtClean="0"/>
              <a:t>, </a:t>
            </a:r>
            <a:r>
              <a:rPr lang="sr-Cyrl-RS" sz="2400" dirty="0" smtClean="0"/>
              <a:t>односно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судско медицинске</a:t>
            </a:r>
            <a:r>
              <a:rPr lang="en-US" sz="2400" dirty="0" smtClean="0"/>
              <a:t> </a:t>
            </a:r>
            <a:r>
              <a:rPr lang="sr-Cyrl-RS" sz="2400" dirty="0" smtClean="0"/>
              <a:t>дијагностике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експертизе</a:t>
            </a:r>
            <a:r>
              <a:rPr lang="en-US" sz="2400" dirty="0" smtClean="0"/>
              <a:t>, </a:t>
            </a:r>
            <a:r>
              <a:rPr lang="sr-Cyrl-RS" sz="2400" dirty="0" smtClean="0"/>
              <a:t>а</a:t>
            </a:r>
            <a:r>
              <a:rPr lang="en-US" sz="2400" dirty="0" smtClean="0"/>
              <a:t> </a:t>
            </a:r>
            <a:r>
              <a:rPr lang="sr-Cyrl-RS" sz="2400" dirty="0" smtClean="0"/>
              <a:t>на</a:t>
            </a:r>
            <a:r>
              <a:rPr lang="en-US" sz="2400" dirty="0" smtClean="0"/>
              <a:t> </a:t>
            </a:r>
            <a:r>
              <a:rPr lang="sr-Cyrl-RS" sz="2400" dirty="0" smtClean="0"/>
              <a:t>основу</a:t>
            </a:r>
            <a:r>
              <a:rPr lang="en-US" sz="2400" dirty="0" smtClean="0"/>
              <a:t> </a:t>
            </a:r>
            <a:r>
              <a:rPr lang="sr-Cyrl-RS" sz="2400" dirty="0" smtClean="0"/>
              <a:t>обдукција</a:t>
            </a:r>
            <a:r>
              <a:rPr lang="en-US" sz="2400" dirty="0" smtClean="0"/>
              <a:t>, </a:t>
            </a:r>
            <a:r>
              <a:rPr lang="sr-Cyrl-RS" sz="2400" dirty="0" smtClean="0"/>
              <a:t>клиничких</a:t>
            </a:r>
            <a:r>
              <a:rPr lang="en-US" sz="2400" dirty="0" smtClean="0"/>
              <a:t> </a:t>
            </a:r>
            <a:r>
              <a:rPr lang="sr-Cyrl-RS" sz="2400" dirty="0" smtClean="0"/>
              <a:t>прегледа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лабораторијске</a:t>
            </a:r>
            <a:r>
              <a:rPr lang="en-US" sz="2400" dirty="0" smtClean="0"/>
              <a:t> </a:t>
            </a:r>
            <a:r>
              <a:rPr lang="sr-Cyrl-RS" sz="2400" dirty="0" smtClean="0"/>
              <a:t>дијагностике</a:t>
            </a:r>
            <a:r>
              <a:rPr lang="en-US" sz="2400" dirty="0" smtClean="0"/>
              <a:t>,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потребе</a:t>
            </a:r>
            <a:r>
              <a:rPr lang="en-US" sz="2400" dirty="0" smtClean="0"/>
              <a:t> </a:t>
            </a:r>
            <a:r>
              <a:rPr lang="sr-Cyrl-RS" sz="2400" dirty="0" smtClean="0"/>
              <a:t>суда</a:t>
            </a:r>
            <a:r>
              <a:rPr lang="en-US" sz="2400" dirty="0" smtClean="0"/>
              <a:t>, </a:t>
            </a:r>
            <a:r>
              <a:rPr lang="sr-Cyrl-RS" sz="2400" dirty="0" smtClean="0"/>
              <a:t>здравствених</a:t>
            </a:r>
            <a:r>
              <a:rPr lang="en-US" sz="2400" dirty="0" smtClean="0"/>
              <a:t> </a:t>
            </a:r>
            <a:r>
              <a:rPr lang="sr-Cyrl-RS" sz="2400" dirty="0" smtClean="0"/>
              <a:t>установа</a:t>
            </a:r>
            <a:r>
              <a:rPr lang="en-US" sz="2400" dirty="0" smtClean="0"/>
              <a:t>, </a:t>
            </a:r>
            <a:r>
              <a:rPr lang="sr-Cyrl-RS" sz="2400" dirty="0" smtClean="0"/>
              <a:t>медицинских</a:t>
            </a:r>
            <a:r>
              <a:rPr lang="en-US" sz="2400" dirty="0" smtClean="0"/>
              <a:t> </a:t>
            </a:r>
            <a:r>
              <a:rPr lang="sr-Cyrl-RS" sz="2400" dirty="0" smtClean="0"/>
              <a:t>факултета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других</a:t>
            </a:r>
            <a:r>
              <a:rPr lang="en-US" sz="2400" dirty="0" smtClean="0"/>
              <a:t> </a:t>
            </a:r>
            <a:r>
              <a:rPr lang="sr-Cyrl-RS" sz="2400" dirty="0" smtClean="0"/>
              <a:t>правних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физичких</a:t>
            </a:r>
            <a:r>
              <a:rPr lang="en-US" sz="2400" dirty="0" smtClean="0"/>
              <a:t> </a:t>
            </a:r>
            <a:r>
              <a:rPr lang="sr-Cyrl-RS" sz="2400" dirty="0" smtClean="0"/>
              <a:t>лица</a:t>
            </a:r>
            <a:r>
              <a:rPr lang="en-US" sz="2400" dirty="0" smtClean="0"/>
              <a:t>. </a:t>
            </a:r>
          </a:p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судску</a:t>
            </a:r>
            <a:r>
              <a:rPr lang="en-US" sz="2400" dirty="0" smtClean="0"/>
              <a:t> </a:t>
            </a:r>
            <a:r>
              <a:rPr lang="sr-Cyrl-RS" sz="2400" dirty="0" smtClean="0"/>
              <a:t>медицину</a:t>
            </a:r>
            <a:r>
              <a:rPr lang="en-US" sz="2400" dirty="0" smtClean="0"/>
              <a:t> </a:t>
            </a:r>
            <a:r>
              <a:rPr lang="sr-Cyrl-RS" sz="2400" dirty="0" smtClean="0"/>
              <a:t>може</a:t>
            </a:r>
            <a:r>
              <a:rPr lang="en-US" sz="2400" dirty="0" smtClean="0"/>
              <a:t> </a:t>
            </a:r>
            <a:r>
              <a:rPr lang="sr-Cyrl-RS" sz="2400" dirty="0" smtClean="0"/>
              <a:t>се</a:t>
            </a:r>
            <a:r>
              <a:rPr lang="en-US" sz="2400" dirty="0" smtClean="0"/>
              <a:t> </a:t>
            </a:r>
            <a:r>
              <a:rPr lang="sr-Cyrl-RS" sz="2400" dirty="0" smtClean="0"/>
              <a:t>основати</a:t>
            </a:r>
            <a:r>
              <a:rPr lang="en-US" sz="2400" dirty="0" smtClean="0"/>
              <a:t> </a:t>
            </a:r>
            <a:r>
              <a:rPr lang="sr-Cyrl-RS" sz="2400" dirty="0" smtClean="0"/>
              <a:t>само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седишту</a:t>
            </a:r>
            <a:r>
              <a:rPr lang="en-US" sz="2400" dirty="0" smtClean="0"/>
              <a:t> </a:t>
            </a:r>
            <a:r>
              <a:rPr lang="sr-Cyrl-RS" sz="2400" dirty="0" smtClean="0"/>
              <a:t>универзитета</a:t>
            </a:r>
            <a:r>
              <a:rPr lang="en-US" sz="2400" dirty="0" smtClean="0"/>
              <a:t> </a:t>
            </a:r>
            <a:r>
              <a:rPr lang="sr-Cyrl-RS" sz="2400" dirty="0" smtClean="0"/>
              <a:t>који</a:t>
            </a:r>
            <a:r>
              <a:rPr lang="en-US" sz="2400" dirty="0" smtClean="0"/>
              <a:t> </a:t>
            </a:r>
            <a:r>
              <a:rPr lang="sr-Cyrl-RS" sz="2400" dirty="0" smtClean="0"/>
              <a:t>у</a:t>
            </a:r>
            <a:r>
              <a:rPr lang="en-US" sz="2400" dirty="0" smtClean="0"/>
              <a:t> </a:t>
            </a:r>
            <a:r>
              <a:rPr lang="sr-Cyrl-RS" sz="2400" dirty="0" smtClean="0"/>
              <a:t>свом</a:t>
            </a:r>
            <a:r>
              <a:rPr lang="en-US" sz="2400" dirty="0" smtClean="0"/>
              <a:t> </a:t>
            </a:r>
            <a:r>
              <a:rPr lang="sr-Cyrl-RS" sz="2400" dirty="0" smtClean="0"/>
              <a:t>саставу</a:t>
            </a:r>
            <a:r>
              <a:rPr lang="en-US" sz="2400" dirty="0" smtClean="0"/>
              <a:t> </a:t>
            </a:r>
            <a:r>
              <a:rPr lang="sr-Cyrl-RS" sz="2400" dirty="0" smtClean="0"/>
              <a:t>има</a:t>
            </a:r>
            <a:r>
              <a:rPr lang="en-US" sz="2400" dirty="0" smtClean="0"/>
              <a:t> </a:t>
            </a:r>
            <a:r>
              <a:rPr lang="sr-Cyrl-RS" sz="2400" dirty="0" smtClean="0"/>
              <a:t>факултет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здравствене</a:t>
            </a:r>
            <a:r>
              <a:rPr lang="en-US" sz="2400" dirty="0" smtClean="0"/>
              <a:t> </a:t>
            </a:r>
            <a:r>
              <a:rPr lang="sr-Cyrl-RS" sz="2400" dirty="0" smtClean="0"/>
              <a:t>струке</a:t>
            </a:r>
            <a:r>
              <a:rPr lang="en-US" sz="2400" dirty="0" smtClean="0"/>
              <a:t>. </a:t>
            </a:r>
          </a:p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судску</a:t>
            </a:r>
            <a:r>
              <a:rPr lang="en-US" sz="2400" dirty="0" smtClean="0"/>
              <a:t> </a:t>
            </a:r>
            <a:r>
              <a:rPr lang="sr-Cyrl-RS" sz="2400" dirty="0" smtClean="0"/>
              <a:t>медицину</a:t>
            </a:r>
            <a:r>
              <a:rPr lang="en-US" sz="2400" dirty="0" smtClean="0"/>
              <a:t> </a:t>
            </a:r>
            <a:r>
              <a:rPr lang="sr-Cyrl-RS" sz="2400" dirty="0" smtClean="0"/>
              <a:t>може</a:t>
            </a:r>
            <a:r>
              <a:rPr lang="en-US" sz="2400" dirty="0" smtClean="0"/>
              <a:t> </a:t>
            </a:r>
            <a:r>
              <a:rPr lang="sr-Cyrl-RS" sz="2400" dirty="0" smtClean="0"/>
              <a:t>се</a:t>
            </a:r>
            <a:r>
              <a:rPr lang="en-US" sz="2400" dirty="0" smtClean="0"/>
              <a:t> </a:t>
            </a:r>
            <a:r>
              <a:rPr lang="sr-Cyrl-RS" sz="2400" dirty="0" smtClean="0"/>
              <a:t>основати</a:t>
            </a:r>
            <a:r>
              <a:rPr lang="en-US" sz="2400" dirty="0" smtClean="0"/>
              <a:t> </a:t>
            </a:r>
            <a:r>
              <a:rPr lang="sr-Cyrl-RS" sz="2400" dirty="0" smtClean="0"/>
              <a:t>као</a:t>
            </a:r>
            <a:r>
              <a:rPr lang="en-US" sz="2400" dirty="0" smtClean="0"/>
              <a:t> </a:t>
            </a:r>
            <a:r>
              <a:rPr lang="sr-Cyrl-RS" sz="2400" dirty="0" smtClean="0"/>
              <a:t>институт</a:t>
            </a:r>
            <a:r>
              <a:rPr lang="en-US" sz="2400" dirty="0" smtClean="0"/>
              <a:t>, </a:t>
            </a:r>
            <a:r>
              <a:rPr lang="sr-Cyrl-RS" sz="2400" dirty="0" smtClean="0"/>
              <a:t>уколико</a:t>
            </a:r>
            <a:r>
              <a:rPr lang="en-US" sz="2400" dirty="0" smtClean="0"/>
              <a:t> </a:t>
            </a:r>
            <a:r>
              <a:rPr lang="sr-Cyrl-RS" sz="2400" dirty="0" smtClean="0"/>
              <a:t>испуњава</a:t>
            </a:r>
            <a:r>
              <a:rPr lang="en-US" sz="2400" dirty="0" smtClean="0"/>
              <a:t> </a:t>
            </a:r>
            <a:r>
              <a:rPr lang="sr-Cyrl-RS" sz="2400" dirty="0" smtClean="0"/>
              <a:t>услове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институт</a:t>
            </a:r>
            <a:r>
              <a:rPr lang="en-US" sz="2400" dirty="0" smtClean="0"/>
              <a:t>, </a:t>
            </a:r>
            <a:r>
              <a:rPr lang="sr-Cyrl-RS" sz="2400" dirty="0" smtClean="0"/>
              <a:t>прописане</a:t>
            </a:r>
            <a:r>
              <a:rPr lang="en-US" sz="2400" dirty="0" smtClean="0"/>
              <a:t> </a:t>
            </a:r>
            <a:r>
              <a:rPr lang="sr-Cyrl-RS" sz="2400" dirty="0" smtClean="0"/>
              <a:t>законом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pic>
        <p:nvPicPr>
          <p:cNvPr id="4" name="~PP1503.WAV">
            <a:hlinkClick r:id="" action="ppaction://media"/>
          </p:cNvPr>
          <p:cNvPicPr>
            <a:picLocks noRot="1" noChangeAspect="1"/>
          </p:cNvPicPr>
          <p:nvPr>
            <a:wavAudioFile r:embed="rId1" name="~PP150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692696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вирусологију</a:t>
            </a:r>
            <a:r>
              <a:rPr lang="en-US" sz="2800" i="1" dirty="0" smtClean="0"/>
              <a:t>, </a:t>
            </a:r>
            <a:r>
              <a:rPr lang="sr-Cyrl-RS" sz="2800" i="1" dirty="0" smtClean="0"/>
              <a:t>вакцине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серуме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496944" cy="5248584"/>
          </a:xfrm>
        </p:spPr>
        <p:txBody>
          <a:bodyPr>
            <a:noAutofit/>
          </a:bodyPr>
          <a:lstStyle/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en-US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серуме</a:t>
            </a:r>
            <a:r>
              <a:rPr lang="en-US" sz="2200" dirty="0" smtClean="0"/>
              <a:t> </a:t>
            </a:r>
            <a:r>
              <a:rPr lang="sr-Cyrl-RS" sz="2200" dirty="0" smtClean="0"/>
              <a:t>оснива</a:t>
            </a:r>
            <a:r>
              <a:rPr lang="en-US" sz="2200" dirty="0" smtClean="0"/>
              <a:t> </a:t>
            </a:r>
            <a:r>
              <a:rPr lang="sr-Cyrl-RS" sz="2200" dirty="0" smtClean="0"/>
              <a:t>Република</a:t>
            </a:r>
            <a:r>
              <a:rPr lang="en-US" sz="2200" dirty="0" smtClean="0"/>
              <a:t> </a:t>
            </a:r>
            <a:r>
              <a:rPr lang="sr-Cyrl-RS" sz="2200" dirty="0" smtClean="0"/>
              <a:t>Србија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vi-VN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серуме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здравствена</a:t>
            </a:r>
            <a:r>
              <a:rPr lang="vi-VN" sz="2200" dirty="0" smtClean="0"/>
              <a:t> </a:t>
            </a:r>
            <a:r>
              <a:rPr lang="sr-Cyrl-RS" sz="2200" dirty="0" smtClean="0"/>
              <a:t>установа</a:t>
            </a:r>
            <a:r>
              <a:rPr lang="vi-VN" sz="2200" dirty="0" smtClean="0"/>
              <a:t> </a:t>
            </a:r>
            <a:r>
              <a:rPr lang="sr-Cyrl-RS" sz="2200" dirty="0" smtClean="0"/>
              <a:t>која</a:t>
            </a:r>
            <a:r>
              <a:rPr lang="vi-VN" sz="2200" dirty="0" smtClean="0"/>
              <a:t> </a:t>
            </a:r>
            <a:r>
              <a:rPr lang="sr-Cyrl-RS" sz="2200" dirty="0" smtClean="0"/>
              <a:t>прати</a:t>
            </a:r>
            <a:r>
              <a:rPr lang="vi-VN" sz="2200" dirty="0" smtClean="0"/>
              <a:t>, </a:t>
            </a:r>
            <a:r>
              <a:rPr lang="sr-Cyrl-RS" sz="2200" dirty="0" smtClean="0"/>
              <a:t>проучава</a:t>
            </a:r>
            <a:r>
              <a:rPr lang="vi-VN" sz="2200" dirty="0" smtClean="0"/>
              <a:t>, </a:t>
            </a:r>
            <a:r>
              <a:rPr lang="sr-Cyrl-RS" sz="2200" dirty="0" smtClean="0"/>
              <a:t>испитује</a:t>
            </a:r>
            <a:r>
              <a:rPr lang="vi-VN" sz="2200" dirty="0" smtClean="0"/>
              <a:t>, </a:t>
            </a:r>
            <a:r>
              <a:rPr lang="sr-Cyrl-RS" sz="2200" dirty="0" smtClean="0"/>
              <a:t>утврђује</a:t>
            </a:r>
            <a:r>
              <a:rPr lang="vi-VN" sz="2200" dirty="0" smtClean="0"/>
              <a:t>, </a:t>
            </a:r>
            <a:r>
              <a:rPr lang="sr-Cyrl-RS" sz="2200" dirty="0" smtClean="0"/>
              <a:t>уводи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спроводи</a:t>
            </a:r>
            <a:r>
              <a:rPr lang="vi-VN" sz="2200" dirty="0" smtClean="0"/>
              <a:t> </a:t>
            </a:r>
            <a:r>
              <a:rPr lang="sr-Cyrl-RS" sz="2200" dirty="0" smtClean="0"/>
              <a:t>стручне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научне</a:t>
            </a:r>
            <a:r>
              <a:rPr lang="vi-VN" sz="2200" dirty="0" smtClean="0"/>
              <a:t> </a:t>
            </a:r>
            <a:r>
              <a:rPr lang="sr-Cyrl-RS" sz="2200" dirty="0" smtClean="0"/>
              <a:t>методе</a:t>
            </a:r>
            <a:r>
              <a:rPr lang="vi-VN" sz="2200" dirty="0" smtClean="0"/>
              <a:t> 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дијагностике</a:t>
            </a:r>
            <a:r>
              <a:rPr lang="vi-VN" sz="2200" dirty="0" smtClean="0"/>
              <a:t> </a:t>
            </a:r>
            <a:r>
              <a:rPr lang="sr-Cyrl-RS" sz="2200" dirty="0" smtClean="0"/>
              <a:t>заразних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производи</a:t>
            </a:r>
            <a:r>
              <a:rPr lang="vi-VN" sz="2200" dirty="0" smtClean="0"/>
              <a:t> </a:t>
            </a:r>
            <a:r>
              <a:rPr lang="sr-Cyrl-RS" sz="2200" dirty="0" smtClean="0"/>
              <a:t>серуме</a:t>
            </a:r>
            <a:r>
              <a:rPr lang="vi-VN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друге</a:t>
            </a:r>
            <a:r>
              <a:rPr lang="vi-VN" sz="2200" dirty="0" smtClean="0"/>
              <a:t> </a:t>
            </a:r>
            <a:r>
              <a:rPr lang="sr-Cyrl-RS" sz="2200" dirty="0" smtClean="0"/>
              <a:t>имунобиолошке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дијагностичке</a:t>
            </a:r>
            <a:r>
              <a:rPr lang="vi-VN" sz="2200" dirty="0" smtClean="0"/>
              <a:t> </a:t>
            </a:r>
            <a:r>
              <a:rPr lang="sr-Cyrl-RS" sz="2200" dirty="0" smtClean="0"/>
              <a:t>препарате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средства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en-US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серуме</a:t>
            </a:r>
            <a:r>
              <a:rPr lang="en-US" sz="2200" dirty="0" smtClean="0"/>
              <a:t>, </a:t>
            </a:r>
            <a:r>
              <a:rPr lang="sr-Cyrl-RS" sz="2200" dirty="0" smtClean="0"/>
              <a:t>преко</a:t>
            </a:r>
            <a:r>
              <a:rPr lang="en-US" sz="2200" dirty="0" smtClean="0"/>
              <a:t> </a:t>
            </a:r>
            <a:r>
              <a:rPr lang="sr-Cyrl-RS" sz="2200" dirty="0" smtClean="0"/>
              <a:t>завода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јавно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здравље</a:t>
            </a:r>
            <a:r>
              <a:rPr lang="en-US" sz="2200" dirty="0" smtClean="0"/>
              <a:t>, </a:t>
            </a:r>
            <a:r>
              <a:rPr lang="sr-Cyrl-RS" sz="2200" dirty="0" smtClean="0"/>
              <a:t>снабдева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установе</a:t>
            </a:r>
            <a:r>
              <a:rPr lang="en-US" sz="2200" dirty="0" smtClean="0"/>
              <a:t> </a:t>
            </a:r>
            <a:r>
              <a:rPr lang="sr-Cyrl-RS" sz="2200" dirty="0" smtClean="0"/>
              <a:t>на</a:t>
            </a:r>
            <a:r>
              <a:rPr lang="en-US" sz="2200" dirty="0" smtClean="0"/>
              <a:t> </a:t>
            </a:r>
            <a:r>
              <a:rPr lang="sr-Cyrl-RS" sz="2200" dirty="0" smtClean="0"/>
              <a:t>територији</a:t>
            </a:r>
            <a:r>
              <a:rPr lang="en-US" sz="2200" dirty="0" smtClean="0"/>
              <a:t> </a:t>
            </a:r>
            <a:r>
              <a:rPr lang="sr-Cyrl-RS" sz="2200" dirty="0" smtClean="0"/>
              <a:t>Републике</a:t>
            </a:r>
            <a:r>
              <a:rPr lang="en-US" sz="2200" dirty="0" smtClean="0"/>
              <a:t> </a:t>
            </a:r>
            <a:r>
              <a:rPr lang="sr-Cyrl-RS" sz="2200" dirty="0" smtClean="0"/>
              <a:t>Србије</a:t>
            </a:r>
            <a:r>
              <a:rPr lang="en-US" sz="2200" dirty="0" smtClean="0"/>
              <a:t> </a:t>
            </a:r>
            <a:r>
              <a:rPr lang="sr-Cyrl-RS" sz="2200" dirty="0" smtClean="0"/>
              <a:t>вакцинама</a:t>
            </a:r>
            <a:r>
              <a:rPr lang="en-US" sz="2200" dirty="0" smtClean="0"/>
              <a:t> </a:t>
            </a:r>
            <a:r>
              <a:rPr lang="sr-Cyrl-RS" sz="2200" dirty="0" smtClean="0"/>
              <a:t>из</a:t>
            </a:r>
            <a:r>
              <a:rPr lang="en-US" sz="2200" dirty="0" smtClean="0"/>
              <a:t> </a:t>
            </a:r>
            <a:r>
              <a:rPr lang="sr-Cyrl-RS" sz="2200" dirty="0" smtClean="0"/>
              <a:t>програма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обавезне</a:t>
            </a:r>
            <a:r>
              <a:rPr lang="en-US" sz="2200" dirty="0" smtClean="0"/>
              <a:t> </a:t>
            </a:r>
            <a:r>
              <a:rPr lang="sr-Cyrl-RS" sz="2200" dirty="0" smtClean="0"/>
              <a:t>имунизације</a:t>
            </a:r>
            <a:r>
              <a:rPr lang="en-US" sz="2200" dirty="0" smtClean="0"/>
              <a:t>,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другим</a:t>
            </a:r>
            <a:r>
              <a:rPr lang="en-US" sz="2200" dirty="0" smtClean="0"/>
              <a:t> </a:t>
            </a:r>
            <a:r>
              <a:rPr lang="sr-Cyrl-RS" sz="2200" dirty="0" smtClean="0"/>
              <a:t>вакцинама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серумима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vi-VN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серуме</a:t>
            </a:r>
            <a:r>
              <a:rPr lang="vi-VN" sz="2200" dirty="0" smtClean="0"/>
              <a:t> </a:t>
            </a:r>
            <a:r>
              <a:rPr lang="sr-Cyrl-RS" sz="2200" dirty="0" smtClean="0"/>
              <a:t>учествује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утврђивању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спровођењу</a:t>
            </a:r>
            <a:r>
              <a:rPr lang="vi-VN" sz="2200" dirty="0" smtClean="0"/>
              <a:t> </a:t>
            </a:r>
            <a:r>
              <a:rPr lang="sr-Cyrl-RS" sz="2200" dirty="0" smtClean="0"/>
              <a:t>доктринарних</a:t>
            </a:r>
            <a:r>
              <a:rPr lang="vi-VN" sz="2200" dirty="0" smtClean="0"/>
              <a:t> </a:t>
            </a:r>
            <a:r>
              <a:rPr lang="sr-Cyrl-RS" sz="2200" dirty="0" smtClean="0"/>
              <a:t>упутстава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области</a:t>
            </a:r>
            <a:r>
              <a:rPr lang="vi-VN" sz="2200" dirty="0" smtClean="0"/>
              <a:t> 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дијагностике</a:t>
            </a:r>
            <a:r>
              <a:rPr lang="vi-VN" sz="2200" dirty="0" smtClean="0"/>
              <a:t> </a:t>
            </a:r>
            <a:r>
              <a:rPr lang="sr-Cyrl-RS" sz="2200" dirty="0" smtClean="0"/>
              <a:t>заразних</a:t>
            </a:r>
            <a:r>
              <a:rPr lang="vi-VN" sz="2200" dirty="0" smtClean="0"/>
              <a:t> </a:t>
            </a:r>
            <a:r>
              <a:rPr lang="sr-Cyrl-RS" sz="2200" dirty="0" smtClean="0"/>
              <a:t>болести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en-US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основати</a:t>
            </a:r>
            <a:r>
              <a:rPr lang="en-US" sz="2200" dirty="0" smtClean="0"/>
              <a:t> </a:t>
            </a:r>
            <a:r>
              <a:rPr lang="sr-Cyrl-RS" sz="2200" dirty="0" smtClean="0"/>
              <a:t>само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седишту</a:t>
            </a:r>
            <a:r>
              <a:rPr lang="en-US" sz="2200" dirty="0" smtClean="0"/>
              <a:t> </a:t>
            </a:r>
            <a:r>
              <a:rPr lang="sr-Cyrl-RS" sz="2200" dirty="0" smtClean="0"/>
              <a:t>универзитета</a:t>
            </a:r>
            <a:r>
              <a:rPr lang="en-US" sz="2200" dirty="0" smtClean="0"/>
              <a:t> </a:t>
            </a:r>
            <a:r>
              <a:rPr lang="sr-Cyrl-RS" sz="2200" dirty="0" smtClean="0"/>
              <a:t>који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свом</a:t>
            </a:r>
            <a:r>
              <a:rPr lang="en-US" sz="2200" dirty="0" smtClean="0"/>
              <a:t> </a:t>
            </a:r>
            <a:r>
              <a:rPr lang="sr-Cyrl-RS" sz="2200" dirty="0" smtClean="0"/>
              <a:t>саставу</a:t>
            </a:r>
            <a:r>
              <a:rPr lang="en-US" sz="2200" dirty="0" smtClean="0"/>
              <a:t> </a:t>
            </a:r>
            <a:r>
              <a:rPr lang="sr-Cyrl-RS" sz="2200" dirty="0" smtClean="0"/>
              <a:t>има</a:t>
            </a:r>
            <a:r>
              <a:rPr lang="en-US" sz="2200" dirty="0" smtClean="0"/>
              <a:t> </a:t>
            </a:r>
            <a:r>
              <a:rPr lang="sr-Cyrl-RS" sz="2200" dirty="0" smtClean="0"/>
              <a:t>факултет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струке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en-US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основати</a:t>
            </a:r>
            <a:r>
              <a:rPr lang="en-US" sz="2200" dirty="0" smtClean="0"/>
              <a:t> </a:t>
            </a:r>
            <a:r>
              <a:rPr lang="sr-Cyrl-RS" sz="2200" dirty="0" smtClean="0"/>
              <a:t>као</a:t>
            </a:r>
            <a:r>
              <a:rPr lang="en-US" sz="2200" dirty="0" smtClean="0"/>
              <a:t> </a:t>
            </a:r>
            <a:r>
              <a:rPr lang="sr-Cyrl-RS" sz="2200" dirty="0" smtClean="0"/>
              <a:t>институт</a:t>
            </a:r>
            <a:r>
              <a:rPr lang="en-US" sz="2200" dirty="0" smtClean="0"/>
              <a:t>, </a:t>
            </a:r>
            <a:r>
              <a:rPr lang="sr-Cyrl-RS" sz="2200" dirty="0" smtClean="0"/>
              <a:t>уколико</a:t>
            </a:r>
            <a:r>
              <a:rPr lang="en-US" sz="2200" dirty="0" smtClean="0"/>
              <a:t> </a:t>
            </a:r>
            <a:r>
              <a:rPr lang="sr-Cyrl-RS" sz="2200" dirty="0" smtClean="0"/>
              <a:t>испуњава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услове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институт</a:t>
            </a:r>
            <a:r>
              <a:rPr lang="en-US" sz="2200" dirty="0" smtClean="0"/>
              <a:t>, </a:t>
            </a:r>
            <a:r>
              <a:rPr lang="sr-Cyrl-RS" sz="2200" dirty="0" smtClean="0"/>
              <a:t>прописане</a:t>
            </a:r>
            <a:r>
              <a:rPr lang="en-US" sz="2200" dirty="0" smtClean="0"/>
              <a:t> </a:t>
            </a:r>
            <a:r>
              <a:rPr lang="sr-Cyrl-RS" sz="2200" dirty="0" smtClean="0"/>
              <a:t>овим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Завод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вирусологију</a:t>
            </a:r>
            <a:r>
              <a:rPr lang="en-US" sz="2200" dirty="0" smtClean="0"/>
              <a:t>, </a:t>
            </a:r>
            <a:r>
              <a:rPr lang="sr-Cyrl-RS" sz="2200" dirty="0" smtClean="0"/>
              <a:t>вакцине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серуме</a:t>
            </a:r>
            <a:r>
              <a:rPr lang="en-US" sz="2200" dirty="0" smtClean="0"/>
              <a:t> </a:t>
            </a:r>
            <a:r>
              <a:rPr lang="sr-Cyrl-RS" sz="2200" dirty="0" smtClean="0"/>
              <a:t>може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друге</a:t>
            </a:r>
            <a:r>
              <a:rPr lang="en-US" sz="2200" dirty="0" smtClean="0"/>
              <a:t> </a:t>
            </a:r>
            <a:r>
              <a:rPr lang="sr-Cyrl-RS" sz="2200" dirty="0" smtClean="0"/>
              <a:t>послове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250.WAV">
            <a:hlinkClick r:id="" action="ppaction://media"/>
          </p:cNvPr>
          <p:cNvPicPr>
            <a:picLocks noRot="1" noChangeAspect="1"/>
          </p:cNvPicPr>
          <p:nvPr>
            <a:wavAudioFile r:embed="rId1" name="~PP225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239000" cy="108012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антирабичну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заштиту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7715200" cy="4846320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антирабичну</a:t>
            </a:r>
            <a:r>
              <a:rPr lang="en-US" sz="2400" dirty="0" smtClean="0"/>
              <a:t> </a:t>
            </a:r>
            <a:r>
              <a:rPr lang="sr-Cyrl-RS" sz="2400" dirty="0" smtClean="0"/>
              <a:t>заштиту</a:t>
            </a:r>
            <a:r>
              <a:rPr lang="en-US" sz="2400" dirty="0" smtClean="0"/>
              <a:t> </a:t>
            </a:r>
            <a:r>
              <a:rPr lang="sr-Cyrl-RS" sz="2400" dirty="0" smtClean="0"/>
              <a:t>оснива</a:t>
            </a:r>
            <a:r>
              <a:rPr lang="en-US" sz="2400" dirty="0" smtClean="0"/>
              <a:t> </a:t>
            </a:r>
            <a:r>
              <a:rPr lang="sr-Cyrl-RS" sz="2400" dirty="0" smtClean="0"/>
              <a:t>аутономна</a:t>
            </a:r>
            <a:r>
              <a:rPr lang="en-US" sz="2400" dirty="0" smtClean="0"/>
              <a:t> </a:t>
            </a:r>
            <a:r>
              <a:rPr lang="sr-Cyrl-RS" sz="2400" dirty="0" smtClean="0"/>
              <a:t>покрајина</a:t>
            </a:r>
            <a:r>
              <a:rPr lang="en-US" sz="2400" dirty="0" smtClean="0"/>
              <a:t>. </a:t>
            </a:r>
          </a:p>
          <a:p>
            <a:r>
              <a:rPr lang="sr-Cyrl-RS" sz="2400" dirty="0" smtClean="0"/>
              <a:t>Завод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антирабичну</a:t>
            </a:r>
            <a:r>
              <a:rPr lang="en-US" sz="2400" dirty="0" smtClean="0"/>
              <a:t> </a:t>
            </a:r>
            <a:r>
              <a:rPr lang="sr-Cyrl-RS" sz="2400" dirty="0" smtClean="0"/>
              <a:t>заштиту</a:t>
            </a:r>
            <a:r>
              <a:rPr lang="en-US" sz="2400" dirty="0" smtClean="0"/>
              <a:t> </a:t>
            </a:r>
            <a:r>
              <a:rPr lang="sr-Cyrl-RS" sz="2400" dirty="0" smtClean="0"/>
              <a:t>обавља</a:t>
            </a:r>
            <a:r>
              <a:rPr lang="en-US" sz="2400" dirty="0" smtClean="0"/>
              <a:t> </a:t>
            </a:r>
            <a:r>
              <a:rPr lang="sr-Cyrl-RS" sz="2400" dirty="0" smtClean="0"/>
              <a:t>здравствену</a:t>
            </a:r>
            <a:r>
              <a:rPr lang="en-US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en-US" sz="2400" dirty="0" smtClean="0"/>
              <a:t> </a:t>
            </a:r>
            <a:r>
              <a:rPr lang="sr-Cyrl-RS" sz="2400" dirty="0" smtClean="0"/>
              <a:t>из</a:t>
            </a:r>
            <a:r>
              <a:rPr lang="en-US" sz="2400" dirty="0" smtClean="0"/>
              <a:t> </a:t>
            </a:r>
            <a:r>
              <a:rPr lang="sr-Cyrl-RS" sz="2400" dirty="0" smtClean="0"/>
              <a:t>области</a:t>
            </a:r>
            <a:r>
              <a:rPr lang="en-US" sz="2400" dirty="0" smtClean="0"/>
              <a:t> </a:t>
            </a:r>
            <a:r>
              <a:rPr lang="sr-Cyrl-RS" sz="2400" dirty="0" smtClean="0"/>
              <a:t>превенције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лабораторијске</a:t>
            </a:r>
            <a:r>
              <a:rPr lang="en-US" sz="2400" dirty="0" smtClean="0"/>
              <a:t> </a:t>
            </a:r>
            <a:r>
              <a:rPr lang="sr-Cyrl-RS" sz="2400" dirty="0" smtClean="0"/>
              <a:t>дијагностике</a:t>
            </a:r>
            <a:r>
              <a:rPr lang="en-US" sz="2400" dirty="0" smtClean="0"/>
              <a:t> </a:t>
            </a:r>
            <a:r>
              <a:rPr lang="sr-Cyrl-RS" sz="2400" dirty="0" smtClean="0"/>
              <a:t>беснила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других</a:t>
            </a:r>
            <a:r>
              <a:rPr lang="en-US" sz="2400" dirty="0" smtClean="0"/>
              <a:t> </a:t>
            </a:r>
            <a:r>
              <a:rPr lang="sr-Cyrl-RS" sz="2400" dirty="0" smtClean="0"/>
              <a:t>заразних</a:t>
            </a:r>
            <a:r>
              <a:rPr lang="en-US" sz="2400" dirty="0" smtClean="0"/>
              <a:t> </a:t>
            </a:r>
            <a:r>
              <a:rPr lang="sr-Cyrl-RS" sz="2400" dirty="0" smtClean="0"/>
              <a:t>болести</a:t>
            </a:r>
            <a:r>
              <a:rPr lang="en-US" sz="2400" dirty="0" smtClean="0"/>
              <a:t>, </a:t>
            </a:r>
            <a:r>
              <a:rPr lang="sr-Cyrl-RS" sz="2400" dirty="0" smtClean="0"/>
              <a:t>односно</a:t>
            </a:r>
            <a:r>
              <a:rPr lang="en-US" sz="2400" dirty="0" smtClean="0"/>
              <a:t> </a:t>
            </a:r>
            <a:r>
              <a:rPr lang="sr-Cyrl-RS" sz="2400" dirty="0" smtClean="0"/>
              <a:t>прати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проучава</a:t>
            </a:r>
            <a:r>
              <a:rPr lang="en-US" sz="2400" dirty="0" smtClean="0"/>
              <a:t> </a:t>
            </a:r>
            <a:r>
              <a:rPr lang="sr-Cyrl-RS" sz="2400" dirty="0" smtClean="0"/>
              <a:t>раширеност</a:t>
            </a:r>
            <a:r>
              <a:rPr lang="en-US" sz="2400" dirty="0" smtClean="0"/>
              <a:t> </a:t>
            </a:r>
            <a:r>
              <a:rPr lang="sr-Cyrl-RS" sz="2400" dirty="0" smtClean="0"/>
              <a:t>беснила</a:t>
            </a:r>
            <a:r>
              <a:rPr lang="en-US" sz="2400" dirty="0" smtClean="0"/>
              <a:t> </a:t>
            </a:r>
            <a:r>
              <a:rPr lang="sr-Cyrl-RS" sz="2400" dirty="0" smtClean="0"/>
              <a:t>и</a:t>
            </a:r>
            <a:r>
              <a:rPr lang="en-US" sz="2400" dirty="0" smtClean="0"/>
              <a:t> </a:t>
            </a:r>
            <a:r>
              <a:rPr lang="sr-Cyrl-RS" sz="2400" dirty="0" smtClean="0"/>
              <a:t>предлаже</a:t>
            </a:r>
            <a:r>
              <a:rPr lang="en-US" sz="2400" dirty="0" smtClean="0"/>
              <a:t> </a:t>
            </a:r>
            <a:r>
              <a:rPr lang="sr-Cyrl-RS" sz="2400" dirty="0" smtClean="0"/>
              <a:t>мере</a:t>
            </a:r>
            <a:r>
              <a:rPr lang="en-US" sz="2400" dirty="0" smtClean="0"/>
              <a:t> </a:t>
            </a:r>
            <a:r>
              <a:rPr lang="sr-Cyrl-RS" sz="2400" dirty="0" smtClean="0"/>
              <a:t>за</a:t>
            </a:r>
            <a:r>
              <a:rPr lang="en-US" sz="2400" dirty="0" smtClean="0"/>
              <a:t> </a:t>
            </a:r>
            <a:r>
              <a:rPr lang="sr-Cyrl-RS" sz="2400" dirty="0" smtClean="0"/>
              <a:t>његово</a:t>
            </a:r>
            <a:r>
              <a:rPr lang="en-US" sz="2400" dirty="0" smtClean="0"/>
              <a:t> </a:t>
            </a:r>
            <a:r>
              <a:rPr lang="sr-Cyrl-RS" sz="2400" dirty="0" smtClean="0"/>
              <a:t>сузбијање</a:t>
            </a:r>
            <a:r>
              <a:rPr lang="en-US" sz="2400" dirty="0" smtClean="0"/>
              <a:t>. </a:t>
            </a:r>
          </a:p>
        </p:txBody>
      </p:sp>
      <p:pic>
        <p:nvPicPr>
          <p:cNvPr id="4" name="~PP2529.WAV">
            <a:hlinkClick r:id="" action="ppaction://media"/>
          </p:cNvPr>
          <p:cNvPicPr>
            <a:picLocks noRot="1" noChangeAspect="1"/>
          </p:cNvPicPr>
          <p:nvPr>
            <a:wavAudioFile r:embed="rId1" name="~PP252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88832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психофизиолошке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поремећаје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говорну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патологију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661248"/>
          </a:xfrm>
        </p:spPr>
        <p:txBody>
          <a:bodyPr>
            <a:normAutofit/>
          </a:bodyPr>
          <a:lstStyle/>
          <a:p>
            <a:r>
              <a:rPr lang="sr-Cyrl-RS" dirty="0" smtClean="0"/>
              <a:t>оснива</a:t>
            </a:r>
            <a:r>
              <a:rPr lang="en-US" dirty="0" smtClean="0"/>
              <a:t> </a:t>
            </a:r>
            <a:r>
              <a:rPr lang="sr-Cyrl-RS" dirty="0" smtClean="0"/>
              <a:t>га Република</a:t>
            </a:r>
            <a:r>
              <a:rPr lang="en-US" dirty="0" smtClean="0"/>
              <a:t> </a:t>
            </a:r>
            <a:r>
              <a:rPr lang="sr-Cyrl-RS" dirty="0" smtClean="0"/>
              <a:t>Србија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Завод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психофизиолошке</a:t>
            </a:r>
            <a:r>
              <a:rPr lang="en-US" dirty="0" smtClean="0"/>
              <a:t> </a:t>
            </a:r>
            <a:r>
              <a:rPr lang="sr-Cyrl-RS" dirty="0" smtClean="0"/>
              <a:t>поремећаје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говорну</a:t>
            </a:r>
            <a:r>
              <a:rPr lang="en-US" dirty="0" smtClean="0"/>
              <a:t> </a:t>
            </a:r>
            <a:r>
              <a:rPr lang="sr-Cyrl-RS" dirty="0" smtClean="0"/>
              <a:t>патологију</a:t>
            </a:r>
            <a:r>
              <a:rPr lang="en-US" dirty="0" smtClean="0"/>
              <a:t> </a:t>
            </a:r>
            <a:r>
              <a:rPr lang="sr-Cyrl-RS" dirty="0" smtClean="0"/>
              <a:t>обавља</a:t>
            </a:r>
            <a:r>
              <a:rPr lang="en-US" dirty="0" smtClean="0"/>
              <a:t> </a:t>
            </a:r>
            <a:r>
              <a:rPr lang="sr-Cyrl-RS" dirty="0" smtClean="0"/>
              <a:t>ванболничку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стационарну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из</a:t>
            </a:r>
            <a:r>
              <a:rPr lang="en-US" dirty="0" smtClean="0"/>
              <a:t> </a:t>
            </a:r>
            <a:r>
              <a:rPr lang="sr-Cyrl-RS" dirty="0" smtClean="0"/>
              <a:t>области</a:t>
            </a:r>
            <a:r>
              <a:rPr lang="en-US" dirty="0" smtClean="0"/>
              <a:t> </a:t>
            </a:r>
            <a:r>
              <a:rPr lang="sr-Cyrl-RS" dirty="0" smtClean="0"/>
              <a:t>психофизиолошких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говорних</a:t>
            </a:r>
            <a:r>
              <a:rPr lang="en-US" dirty="0" smtClean="0"/>
              <a:t> </a:t>
            </a:r>
            <a:r>
              <a:rPr lang="sr-Cyrl-RS" dirty="0" smtClean="0"/>
              <a:t>поремећаја</a:t>
            </a:r>
            <a:r>
              <a:rPr lang="en-US" dirty="0" smtClean="0"/>
              <a:t>, </a:t>
            </a:r>
            <a:r>
              <a:rPr lang="sr-Cyrl-RS" dirty="0" smtClean="0"/>
              <a:t>прати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проучава</a:t>
            </a:r>
            <a:r>
              <a:rPr lang="en-US" dirty="0" smtClean="0"/>
              <a:t> </a:t>
            </a:r>
            <a:r>
              <a:rPr lang="sr-Cyrl-RS" dirty="0" smtClean="0"/>
              <a:t>стање</a:t>
            </a:r>
            <a:r>
              <a:rPr lang="en-US" dirty="0" smtClean="0"/>
              <a:t> </a:t>
            </a:r>
            <a:r>
              <a:rPr lang="sr-Cyrl-RS" dirty="0" smtClean="0"/>
              <a:t>развојних</a:t>
            </a:r>
            <a:r>
              <a:rPr lang="en-US" dirty="0" smtClean="0"/>
              <a:t> </a:t>
            </a:r>
            <a:r>
              <a:rPr lang="sr-Cyrl-RS" dirty="0" smtClean="0"/>
              <a:t>поремећаја</a:t>
            </a:r>
            <a:r>
              <a:rPr lang="en-US" dirty="0" smtClean="0"/>
              <a:t>, </a:t>
            </a:r>
            <a:r>
              <a:rPr lang="sr-Cyrl-RS" dirty="0" smtClean="0"/>
              <a:t>оштећења</a:t>
            </a:r>
            <a:r>
              <a:rPr lang="en-US" dirty="0" smtClean="0"/>
              <a:t> </a:t>
            </a:r>
            <a:r>
              <a:rPr lang="sr-Cyrl-RS" dirty="0" smtClean="0"/>
              <a:t>слуха</a:t>
            </a:r>
            <a:r>
              <a:rPr lang="en-US" dirty="0" smtClean="0"/>
              <a:t> </a:t>
            </a:r>
            <a:r>
              <a:rPr lang="sr-Cyrl-RS" dirty="0" smtClean="0"/>
              <a:t>код</a:t>
            </a:r>
            <a:r>
              <a:rPr lang="en-US" dirty="0" smtClean="0"/>
              <a:t> </a:t>
            </a:r>
            <a:r>
              <a:rPr lang="sr-Cyrl-RS" dirty="0" smtClean="0"/>
              <a:t>деце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омладине</a:t>
            </a:r>
            <a:r>
              <a:rPr lang="en-US" dirty="0" smtClean="0"/>
              <a:t>, </a:t>
            </a:r>
            <a:r>
              <a:rPr lang="sr-Cyrl-RS" dirty="0" smtClean="0"/>
              <a:t>говорних</a:t>
            </a:r>
            <a:r>
              <a:rPr lang="en-US" dirty="0" smtClean="0"/>
              <a:t> </a:t>
            </a:r>
            <a:r>
              <a:rPr lang="sr-Cyrl-RS" dirty="0" smtClean="0"/>
              <a:t>поремећаја</a:t>
            </a:r>
            <a:r>
              <a:rPr lang="en-US" dirty="0" smtClean="0"/>
              <a:t> </a:t>
            </a:r>
            <a:r>
              <a:rPr lang="sr-Cyrl-RS" dirty="0" smtClean="0"/>
              <a:t>лица</a:t>
            </a:r>
            <a:r>
              <a:rPr lang="en-US" dirty="0" smtClean="0"/>
              <a:t> </a:t>
            </a:r>
            <a:r>
              <a:rPr lang="sr-Cyrl-RS" dirty="0" smtClean="0"/>
              <a:t>свих</a:t>
            </a:r>
            <a:r>
              <a:rPr lang="en-US" dirty="0" smtClean="0"/>
              <a:t> </a:t>
            </a:r>
            <a:r>
              <a:rPr lang="sr-Cyrl-RS" dirty="0" smtClean="0"/>
              <a:t>узраста</a:t>
            </a:r>
            <a:r>
              <a:rPr lang="en-US" dirty="0" smtClean="0"/>
              <a:t>, </a:t>
            </a:r>
            <a:r>
              <a:rPr lang="sr-Cyrl-RS" dirty="0" smtClean="0"/>
              <a:t>као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развојних</a:t>
            </a:r>
            <a:r>
              <a:rPr lang="en-US" dirty="0" smtClean="0"/>
              <a:t> </a:t>
            </a:r>
            <a:r>
              <a:rPr lang="sr-Cyrl-RS" dirty="0" smtClean="0"/>
              <a:t>поремећаја</a:t>
            </a:r>
            <a:r>
              <a:rPr lang="en-US" dirty="0" smtClean="0"/>
              <a:t> </a:t>
            </a:r>
            <a:r>
              <a:rPr lang="sr-Cyrl-RS" dirty="0" smtClean="0"/>
              <a:t>слепе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слабовиде</a:t>
            </a:r>
            <a:r>
              <a:rPr lang="en-US" dirty="0" smtClean="0"/>
              <a:t> </a:t>
            </a:r>
            <a:r>
              <a:rPr lang="sr-Cyrl-RS" dirty="0" smtClean="0"/>
              <a:t>деце</a:t>
            </a:r>
            <a:r>
              <a:rPr lang="en-US" dirty="0" smtClean="0"/>
              <a:t> </a:t>
            </a:r>
            <a:r>
              <a:rPr lang="sr-Cyrl-RS" dirty="0" smtClean="0"/>
              <a:t>предшколског</a:t>
            </a:r>
            <a:r>
              <a:rPr lang="en-US" dirty="0" smtClean="0"/>
              <a:t> </a:t>
            </a:r>
            <a:r>
              <a:rPr lang="sr-Cyrl-RS" dirty="0" smtClean="0"/>
              <a:t>узраста</a:t>
            </a:r>
            <a:r>
              <a:rPr lang="en-US" dirty="0" smtClean="0"/>
              <a:t>. </a:t>
            </a:r>
          </a:p>
          <a:p>
            <a:endParaRPr lang="en-US" dirty="0" smtClean="0"/>
          </a:p>
        </p:txBody>
      </p:sp>
      <p:pic>
        <p:nvPicPr>
          <p:cNvPr id="4" name="~PP3527.WAV">
            <a:hlinkClick r:id="" action="ppaction://media"/>
          </p:cNvPr>
          <p:cNvPicPr>
            <a:picLocks noRot="1" noChangeAspect="1"/>
          </p:cNvPicPr>
          <p:nvPr>
            <a:wavAudioFile r:embed="rId1" name="~PP352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sr-Cyrl-RS" sz="2800" i="1" dirty="0" smtClean="0"/>
              <a:t>Завод</a:t>
            </a:r>
            <a:r>
              <a:rPr lang="pl-PL" sz="2800" i="1" dirty="0" smtClean="0"/>
              <a:t> </a:t>
            </a:r>
            <a:r>
              <a:rPr lang="sr-Cyrl-RS" sz="2800" i="1" dirty="0" smtClean="0"/>
              <a:t>за</a:t>
            </a:r>
            <a:r>
              <a:rPr lang="pl-PL" sz="2800" i="1" dirty="0" smtClean="0"/>
              <a:t> </a:t>
            </a:r>
            <a:r>
              <a:rPr lang="sr-Cyrl-RS" sz="2800" i="1" dirty="0" smtClean="0"/>
              <a:t>биоциде</a:t>
            </a:r>
            <a:r>
              <a:rPr lang="pl-PL" sz="2800" i="1" dirty="0" smtClean="0"/>
              <a:t> </a:t>
            </a:r>
            <a:r>
              <a:rPr lang="sr-Cyrl-RS" sz="2800" i="1" dirty="0" smtClean="0"/>
              <a:t>и</a:t>
            </a:r>
            <a:r>
              <a:rPr lang="pl-PL" sz="2800" i="1" dirty="0" smtClean="0"/>
              <a:t> </a:t>
            </a:r>
            <a:r>
              <a:rPr lang="sr-Cyrl-RS" sz="2800" i="1" dirty="0" smtClean="0"/>
              <a:t>медицинску</a:t>
            </a:r>
            <a:r>
              <a:rPr lang="pl-PL" sz="2800" i="1" dirty="0" smtClean="0"/>
              <a:t> </a:t>
            </a:r>
            <a:r>
              <a:rPr lang="sr-Cyrl-RS" sz="2800" i="1" dirty="0" smtClean="0"/>
              <a:t>екологију</a:t>
            </a:r>
            <a:r>
              <a:rPr lang="pl-PL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3240360"/>
          </a:xfrm>
        </p:spPr>
        <p:txBody>
          <a:bodyPr>
            <a:noAutofit/>
          </a:bodyPr>
          <a:lstStyle/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биоциде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медицинску</a:t>
            </a:r>
            <a:r>
              <a:rPr lang="en-US" sz="2000" dirty="0" smtClean="0"/>
              <a:t> </a:t>
            </a:r>
            <a:r>
              <a:rPr lang="sr-Cyrl-RS" sz="2000" dirty="0" smtClean="0"/>
              <a:t>екологију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јавној</a:t>
            </a:r>
            <a:r>
              <a:rPr lang="en-US" sz="2000" dirty="0" smtClean="0"/>
              <a:t> </a:t>
            </a:r>
            <a:r>
              <a:rPr lang="sr-Cyrl-RS" sz="2000" dirty="0" smtClean="0"/>
              <a:t>својини</a:t>
            </a:r>
            <a:r>
              <a:rPr lang="en-US" sz="2000" dirty="0" smtClean="0"/>
              <a:t> </a:t>
            </a:r>
            <a:r>
              <a:rPr lang="sr-Cyrl-RS" sz="2000" dirty="0" smtClean="0"/>
              <a:t>оснива</a:t>
            </a:r>
            <a:r>
              <a:rPr lang="en-US" sz="2000" dirty="0" smtClean="0"/>
              <a:t> </a:t>
            </a:r>
            <a:r>
              <a:rPr lang="sr-Cyrl-RS" sz="2000" dirty="0" smtClean="0"/>
              <a:t>Република</a:t>
            </a:r>
            <a:r>
              <a:rPr lang="en-US" sz="2000" dirty="0" smtClean="0"/>
              <a:t> </a:t>
            </a:r>
            <a:r>
              <a:rPr lang="sr-Cyrl-RS" sz="2000" dirty="0" smtClean="0"/>
              <a:t>Србија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биоциде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медицинску</a:t>
            </a:r>
            <a:r>
              <a:rPr lang="en-US" sz="2000" dirty="0" smtClean="0"/>
              <a:t> </a:t>
            </a:r>
            <a:r>
              <a:rPr lang="sr-Cyrl-RS" sz="2000" dirty="0" smtClean="0"/>
              <a:t>екологију</a:t>
            </a:r>
            <a:r>
              <a:rPr lang="en-US" sz="2000" dirty="0" smtClean="0"/>
              <a:t> </a:t>
            </a:r>
            <a:r>
              <a:rPr lang="sr-Cyrl-RS" sz="2000" dirty="0" smtClean="0"/>
              <a:t>обавља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здравствену</a:t>
            </a:r>
            <a:r>
              <a:rPr lang="en-US" sz="2000" dirty="0" smtClean="0"/>
              <a:t> </a:t>
            </a:r>
            <a:r>
              <a:rPr lang="sr-Cyrl-RS" sz="2000" dirty="0" smtClean="0"/>
              <a:t>делатност</a:t>
            </a:r>
            <a:r>
              <a:rPr lang="en-US" sz="2000" dirty="0" smtClean="0"/>
              <a:t> </a:t>
            </a:r>
            <a:r>
              <a:rPr lang="sr-Cyrl-RS" sz="2000" dirty="0" smtClean="0"/>
              <a:t>из</a:t>
            </a:r>
            <a:r>
              <a:rPr lang="en-US" sz="2000" dirty="0" smtClean="0"/>
              <a:t> </a:t>
            </a:r>
            <a:r>
              <a:rPr lang="sr-Cyrl-RS" sz="2000" dirty="0" smtClean="0"/>
              <a:t>области</a:t>
            </a:r>
            <a:r>
              <a:rPr lang="en-US" sz="2000" dirty="0" smtClean="0"/>
              <a:t> </a:t>
            </a:r>
            <a:r>
              <a:rPr lang="sr-Cyrl-RS" sz="2000" dirty="0" smtClean="0"/>
              <a:t>превентивне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здравствене</a:t>
            </a:r>
            <a:r>
              <a:rPr lang="en-US" sz="2000" dirty="0" smtClean="0"/>
              <a:t> </a:t>
            </a:r>
            <a:r>
              <a:rPr lang="sr-Cyrl-RS" sz="2000" dirty="0" smtClean="0"/>
              <a:t>заштите</a:t>
            </a:r>
            <a:r>
              <a:rPr lang="en-US" sz="2000" dirty="0" smtClean="0"/>
              <a:t> </a:t>
            </a:r>
            <a:r>
              <a:rPr lang="sr-Cyrl-RS" sz="2000" dirty="0" smtClean="0"/>
              <a:t>становништва</a:t>
            </a:r>
            <a:r>
              <a:rPr lang="en-US" sz="2000" dirty="0" smtClean="0"/>
              <a:t> </a:t>
            </a:r>
            <a:r>
              <a:rPr lang="sr-Cyrl-RS" sz="2000" dirty="0" smtClean="0"/>
              <a:t>од</a:t>
            </a:r>
            <a:r>
              <a:rPr lang="en-US" sz="2000" dirty="0" smtClean="0"/>
              <a:t> </a:t>
            </a:r>
            <a:r>
              <a:rPr lang="sr-Cyrl-RS" sz="2000" dirty="0" smtClean="0"/>
              <a:t>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болести</a:t>
            </a:r>
            <a:r>
              <a:rPr lang="en-US" sz="2000" dirty="0" smtClean="0"/>
              <a:t>. </a:t>
            </a:r>
          </a:p>
          <a:p>
            <a:r>
              <a:rPr lang="sr-Cyrl-RS" sz="2000" dirty="0" smtClean="0"/>
              <a:t>Завод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биоциде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медицинску</a:t>
            </a:r>
            <a:r>
              <a:rPr lang="en-US" sz="2000" dirty="0" smtClean="0"/>
              <a:t> </a:t>
            </a:r>
            <a:r>
              <a:rPr lang="sr-Cyrl-RS" sz="2000" dirty="0" smtClean="0"/>
              <a:t>екологију</a:t>
            </a:r>
            <a:r>
              <a:rPr lang="en-US" sz="2000" dirty="0" smtClean="0"/>
              <a:t> </a:t>
            </a:r>
            <a:r>
              <a:rPr lang="sr-Cyrl-RS" sz="2000" dirty="0" smtClean="0"/>
              <a:t>спроводи</a:t>
            </a:r>
            <a:r>
              <a:rPr lang="en-US" sz="2000" dirty="0" smtClean="0"/>
              <a:t> </a:t>
            </a:r>
            <a:r>
              <a:rPr lang="sr-Cyrl-RS" sz="2000" dirty="0" smtClean="0"/>
              <a:t>мере</a:t>
            </a:r>
            <a:r>
              <a:rPr lang="en-US" sz="2000" dirty="0" smtClean="0"/>
              <a:t> </a:t>
            </a:r>
            <a:r>
              <a:rPr lang="sr-Cyrl-RS" sz="2000" dirty="0" smtClean="0"/>
              <a:t>дезинфекције</a:t>
            </a:r>
            <a:r>
              <a:rPr lang="en-US" sz="2000" dirty="0" smtClean="0"/>
              <a:t>, </a:t>
            </a:r>
            <a:r>
              <a:rPr lang="sr-Cyrl-RS" sz="2000" dirty="0" smtClean="0"/>
              <a:t>дезинсекције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дератизације</a:t>
            </a:r>
            <a:r>
              <a:rPr lang="en-US" sz="2000" dirty="0" smtClean="0"/>
              <a:t>, </a:t>
            </a:r>
            <a:r>
              <a:rPr lang="sr-Cyrl-RS" sz="2000" dirty="0" smtClean="0"/>
              <a:t>ради</a:t>
            </a:r>
            <a:r>
              <a:rPr lang="en-US" sz="2000" dirty="0" smtClean="0"/>
              <a:t> </a:t>
            </a:r>
            <a:r>
              <a:rPr lang="sr-Cyrl-RS" sz="2000" dirty="0" smtClean="0"/>
              <a:t>спречавања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сузбијања</a:t>
            </a:r>
            <a:r>
              <a:rPr lang="en-US" sz="2000" dirty="0" smtClean="0"/>
              <a:t> </a:t>
            </a:r>
            <a:r>
              <a:rPr lang="sr-Cyrl-RS" sz="2000" dirty="0" smtClean="0"/>
              <a:t>заразних</a:t>
            </a:r>
            <a:r>
              <a:rPr lang="en-US" sz="2000" dirty="0" smtClean="0"/>
              <a:t> </a:t>
            </a:r>
            <a:r>
              <a:rPr lang="sr-Cyrl-RS" sz="2000" dirty="0" smtClean="0"/>
              <a:t>болести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здравственим</a:t>
            </a:r>
            <a:r>
              <a:rPr lang="en-US" sz="2000" dirty="0" smtClean="0"/>
              <a:t> </a:t>
            </a:r>
            <a:r>
              <a:rPr lang="sr-Cyrl-RS" sz="2000" dirty="0" smtClean="0"/>
              <a:t>и</a:t>
            </a:r>
            <a:r>
              <a:rPr lang="en-US" sz="2000" dirty="0" smtClean="0"/>
              <a:t> </a:t>
            </a:r>
            <a:r>
              <a:rPr lang="sr-Cyrl-RS" sz="2000" dirty="0" smtClean="0"/>
              <a:t>другим</a:t>
            </a:r>
            <a:r>
              <a:rPr lang="en-US" sz="2000" dirty="0" smtClean="0"/>
              <a:t> </a:t>
            </a:r>
            <a:r>
              <a:rPr lang="sr-Cyrl-RS" sz="2000" dirty="0" smtClean="0"/>
              <a:t>установама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складу</a:t>
            </a:r>
            <a:r>
              <a:rPr lang="en-US" sz="2000" dirty="0" smtClean="0"/>
              <a:t> </a:t>
            </a:r>
            <a:r>
              <a:rPr lang="sr-Cyrl-RS" sz="2000" dirty="0" smtClean="0"/>
              <a:t>са</a:t>
            </a:r>
            <a:r>
              <a:rPr lang="en-US" sz="2000" dirty="0" smtClean="0"/>
              <a:t> </a:t>
            </a:r>
            <a:r>
              <a:rPr lang="sr-Cyrl-RS" sz="2000" dirty="0" smtClean="0"/>
              <a:t>законом</a:t>
            </a:r>
            <a:r>
              <a:rPr lang="en-US" sz="2000" dirty="0" smtClean="0"/>
              <a:t>. </a:t>
            </a:r>
          </a:p>
        </p:txBody>
      </p:sp>
      <p:pic>
        <p:nvPicPr>
          <p:cNvPr id="4" name="~PP3791.WAV">
            <a:hlinkClick r:id="" action="ppaction://media"/>
          </p:cNvPr>
          <p:cNvPicPr>
            <a:picLocks noRot="1" noChangeAspect="1"/>
          </p:cNvPicPr>
          <p:nvPr>
            <a:wavAudioFile r:embed="rId1" name="~PP379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ОРГАНИ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У</a:t>
            </a:r>
            <a:r>
              <a:rPr lang="en-US" sz="2800" dirty="0" smtClean="0"/>
              <a:t> </a:t>
            </a:r>
            <a:r>
              <a:rPr lang="sr-Cyrl-RS" sz="2800" dirty="0" smtClean="0"/>
              <a:t>ЈАВНОЈ</a:t>
            </a:r>
            <a:r>
              <a:rPr lang="en-US" sz="2800" dirty="0" smtClean="0"/>
              <a:t> </a:t>
            </a:r>
            <a:r>
              <a:rPr lang="sr-Cyrl-RS" sz="2800" dirty="0" smtClean="0"/>
              <a:t>СВОЈИНИ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132856"/>
            <a:ext cx="7239000" cy="3115728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 Органи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здравствене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установе</a:t>
            </a:r>
            <a:r>
              <a:rPr lang="en-US" sz="2800" dirty="0" smtClean="0"/>
              <a:t> </a:t>
            </a:r>
            <a:r>
              <a:rPr lang="sr-Cyrl-RS" sz="2800" dirty="0" smtClean="0"/>
              <a:t>у</a:t>
            </a:r>
            <a:r>
              <a:rPr lang="en-US" sz="2800" dirty="0" smtClean="0"/>
              <a:t> </a:t>
            </a:r>
            <a:r>
              <a:rPr lang="sr-Cyrl-RS" sz="2800" dirty="0" smtClean="0"/>
              <a:t>јавној</a:t>
            </a:r>
            <a:r>
              <a:rPr lang="en-US" sz="2800" dirty="0" smtClean="0"/>
              <a:t> </a:t>
            </a:r>
            <a:r>
              <a:rPr lang="sr-Cyrl-RS" sz="2800" dirty="0" smtClean="0"/>
              <a:t>својини</a:t>
            </a:r>
            <a:r>
              <a:rPr lang="en-US" sz="2800" dirty="0" smtClean="0"/>
              <a:t> </a:t>
            </a:r>
            <a:r>
              <a:rPr lang="sr-Cyrl-RS" sz="2800" dirty="0" smtClean="0"/>
              <a:t>су</a:t>
            </a:r>
            <a:r>
              <a:rPr lang="en-US" sz="2800" dirty="0" smtClean="0"/>
              <a:t>: 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директор</a:t>
            </a:r>
            <a:endParaRPr lang="en-US" sz="2800" dirty="0" smtClean="0"/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управни</a:t>
            </a:r>
            <a:r>
              <a:rPr lang="en-US" sz="2800" dirty="0" smtClean="0"/>
              <a:t> </a:t>
            </a:r>
            <a:r>
              <a:rPr lang="sr-Cyrl-RS" sz="2800" dirty="0" smtClean="0"/>
              <a:t>одбор</a:t>
            </a:r>
            <a:endParaRPr lang="en-US" sz="2800" dirty="0" smtClean="0"/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надзорни</a:t>
            </a:r>
            <a:r>
              <a:rPr lang="en-US" sz="2800" dirty="0" smtClean="0"/>
              <a:t> </a:t>
            </a:r>
            <a:r>
              <a:rPr lang="sr-Cyrl-RS" sz="2800" dirty="0" smtClean="0"/>
              <a:t>одбор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5" name="~PP2634.WAV">
            <a:hlinkClick r:id="" action="ppaction://media"/>
          </p:cNvPr>
          <p:cNvPicPr>
            <a:picLocks noRot="1" noChangeAspect="1"/>
          </p:cNvPicPr>
          <p:nvPr>
            <a:wavAudioFile r:embed="rId1" name="~PP26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4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СТРУЧНИ</a:t>
            </a:r>
            <a:r>
              <a:rPr lang="en-US" sz="2800" dirty="0" smtClean="0"/>
              <a:t> </a:t>
            </a:r>
            <a:r>
              <a:rPr lang="sr-Cyrl-RS" sz="2800" dirty="0" smtClean="0"/>
              <a:t>ОРГАНИ</a:t>
            </a:r>
            <a:r>
              <a:rPr lang="en-US" sz="2800" dirty="0" smtClean="0"/>
              <a:t> </a:t>
            </a:r>
            <a:r>
              <a:rPr lang="sr-Cyrl-RS" sz="2800" dirty="0" smtClean="0"/>
              <a:t>У</a:t>
            </a:r>
            <a:r>
              <a:rPr lang="en-US" sz="2800" dirty="0" smtClean="0"/>
              <a:t> </a:t>
            </a:r>
            <a:r>
              <a:rPr lang="sr-Cyrl-RS" sz="2800" dirty="0" smtClean="0"/>
              <a:t>ЗДРАВСТВЕНОЈ</a:t>
            </a:r>
            <a:r>
              <a:rPr lang="en-US" sz="2800" dirty="0" smtClean="0"/>
              <a:t> </a:t>
            </a:r>
            <a:r>
              <a:rPr lang="sr-Cyrl-RS" sz="2800" dirty="0" smtClean="0"/>
              <a:t>УСТАНОВИ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556792"/>
            <a:ext cx="7715200" cy="4846320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 smtClean="0"/>
              <a:t>Здравствена</a:t>
            </a:r>
            <a:r>
              <a:rPr lang="pl-PL" dirty="0" smtClean="0"/>
              <a:t> </a:t>
            </a:r>
            <a:r>
              <a:rPr lang="sr-Cyrl-RS" dirty="0" smtClean="0"/>
              <a:t>установа</a:t>
            </a:r>
            <a:r>
              <a:rPr lang="pl-PL" dirty="0" smtClean="0"/>
              <a:t> </a:t>
            </a:r>
            <a:r>
              <a:rPr lang="sr-Cyrl-RS" dirty="0" smtClean="0"/>
              <a:t>дужна</a:t>
            </a:r>
            <a:r>
              <a:rPr lang="pl-PL" dirty="0" smtClean="0"/>
              <a:t> </a:t>
            </a:r>
            <a:r>
              <a:rPr lang="sr-Cyrl-RS" dirty="0" smtClean="0"/>
              <a:t>је</a:t>
            </a:r>
            <a:r>
              <a:rPr lang="pl-PL" dirty="0" smtClean="0"/>
              <a:t> </a:t>
            </a:r>
            <a:r>
              <a:rPr lang="sr-Cyrl-RS" dirty="0" smtClean="0"/>
              <a:t>да</a:t>
            </a:r>
            <a:r>
              <a:rPr lang="pl-PL" dirty="0" smtClean="0"/>
              <a:t> </a:t>
            </a:r>
            <a:r>
              <a:rPr lang="sr-Cyrl-RS" dirty="0" smtClean="0"/>
              <a:t>организује</a:t>
            </a:r>
            <a:r>
              <a:rPr lang="pl-PL" dirty="0" smtClean="0"/>
              <a:t> </a:t>
            </a:r>
            <a:r>
              <a:rPr lang="sr-Cyrl-RS" dirty="0" smtClean="0"/>
              <a:t>стручне</a:t>
            </a:r>
            <a:r>
              <a:rPr lang="pl-PL" dirty="0" smtClean="0"/>
              <a:t> </a:t>
            </a:r>
            <a:r>
              <a:rPr lang="sr-Cyrl-RS" dirty="0" smtClean="0"/>
              <a:t>органе</a:t>
            </a:r>
            <a:r>
              <a:rPr lang="pl-PL" dirty="0" smtClean="0"/>
              <a:t> </a:t>
            </a:r>
            <a:r>
              <a:rPr lang="sr-Cyrl-RS" dirty="0" smtClean="0"/>
              <a:t>у</a:t>
            </a:r>
            <a:r>
              <a:rPr lang="pl-PL" dirty="0" smtClean="0"/>
              <a:t> </a:t>
            </a:r>
            <a:r>
              <a:rPr lang="sr-Cyrl-RS" dirty="0" smtClean="0"/>
              <a:t>складу</a:t>
            </a:r>
            <a:r>
              <a:rPr lang="pl-PL" dirty="0" smtClean="0"/>
              <a:t> </a:t>
            </a:r>
            <a:r>
              <a:rPr lang="sr-Cyrl-RS" dirty="0" smtClean="0"/>
              <a:t>са</a:t>
            </a:r>
            <a:r>
              <a:rPr lang="pl-PL" dirty="0" smtClean="0"/>
              <a:t> </a:t>
            </a:r>
            <a:r>
              <a:rPr lang="sr-Cyrl-RS" dirty="0" smtClean="0"/>
              <a:t>законом</a:t>
            </a:r>
            <a:r>
              <a:rPr lang="pl-PL" dirty="0" smtClean="0"/>
              <a:t>: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1) </a:t>
            </a:r>
            <a:r>
              <a:rPr lang="sr-Cyrl-RS" dirty="0" smtClean="0"/>
              <a:t>стручни</a:t>
            </a:r>
            <a:r>
              <a:rPr lang="en-US" dirty="0" smtClean="0"/>
              <a:t> </a:t>
            </a:r>
            <a:r>
              <a:rPr lang="sr-Cyrl-RS" dirty="0" smtClean="0"/>
              <a:t>савет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2) </a:t>
            </a:r>
            <a:r>
              <a:rPr lang="sr-Cyrl-RS" dirty="0" smtClean="0"/>
              <a:t>стручни</a:t>
            </a:r>
            <a:r>
              <a:rPr lang="en-US" dirty="0" smtClean="0"/>
              <a:t> </a:t>
            </a:r>
            <a:r>
              <a:rPr lang="sr-Cyrl-RS" dirty="0" smtClean="0"/>
              <a:t>колегијум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en-US" dirty="0" smtClean="0"/>
              <a:t>3) </a:t>
            </a:r>
            <a:r>
              <a:rPr lang="sr-Cyrl-RS" dirty="0" smtClean="0"/>
              <a:t>етички</a:t>
            </a:r>
            <a:r>
              <a:rPr lang="en-US" dirty="0" smtClean="0"/>
              <a:t> </a:t>
            </a:r>
            <a:r>
              <a:rPr lang="sr-Cyrl-RS" dirty="0" smtClean="0"/>
              <a:t>одбор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vi-VN" dirty="0" smtClean="0"/>
              <a:t>4) </a:t>
            </a:r>
            <a:r>
              <a:rPr lang="sr-Cyrl-RS" dirty="0" smtClean="0"/>
              <a:t>комисију</a:t>
            </a:r>
            <a:r>
              <a:rPr lang="vi-VN" dirty="0" smtClean="0"/>
              <a:t> </a:t>
            </a:r>
            <a:r>
              <a:rPr lang="sr-Cyrl-RS" dirty="0" smtClean="0"/>
              <a:t>за</a:t>
            </a:r>
            <a:r>
              <a:rPr lang="vi-VN" dirty="0" smtClean="0"/>
              <a:t> </a:t>
            </a:r>
            <a:r>
              <a:rPr lang="sr-Cyrl-RS" dirty="0" smtClean="0"/>
              <a:t>унапређење</a:t>
            </a:r>
            <a:r>
              <a:rPr lang="vi-VN" dirty="0" smtClean="0"/>
              <a:t> </a:t>
            </a:r>
            <a:r>
              <a:rPr lang="sr-Cyrl-RS" dirty="0" smtClean="0"/>
              <a:t>квалитета</a:t>
            </a:r>
            <a:r>
              <a:rPr lang="vi-VN" dirty="0" smtClean="0"/>
              <a:t> </a:t>
            </a:r>
            <a:r>
              <a:rPr lang="sr-Cyrl-RS" dirty="0" smtClean="0"/>
              <a:t>здравствене</a:t>
            </a:r>
            <a:r>
              <a:rPr lang="vi-VN" dirty="0" smtClean="0"/>
              <a:t> </a:t>
            </a:r>
            <a:r>
              <a:rPr lang="sr-Cyrl-RS" dirty="0" smtClean="0"/>
              <a:t>заштите</a:t>
            </a:r>
            <a:r>
              <a:rPr lang="vi-VN" dirty="0" smtClean="0"/>
              <a:t> </a:t>
            </a:r>
          </a:p>
          <a:p>
            <a:r>
              <a:rPr lang="sr-Cyrl-RS" dirty="0" smtClean="0"/>
              <a:t>Стручни</a:t>
            </a:r>
            <a:r>
              <a:rPr lang="en-US" dirty="0" smtClean="0"/>
              <a:t> </a:t>
            </a:r>
            <a:r>
              <a:rPr lang="sr-Cyrl-RS" dirty="0" smtClean="0"/>
              <a:t>органи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здравственој</a:t>
            </a:r>
            <a:r>
              <a:rPr lang="en-US" dirty="0" smtClean="0"/>
              <a:t> </a:t>
            </a:r>
            <a:r>
              <a:rPr lang="sr-Cyrl-RS" dirty="0" smtClean="0"/>
              <a:t>установи</a:t>
            </a:r>
            <a:r>
              <a:rPr lang="en-US" dirty="0" smtClean="0"/>
              <a:t> </a:t>
            </a:r>
            <a:r>
              <a:rPr lang="sr-Cyrl-RS" dirty="0" smtClean="0"/>
              <a:t>именују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на</a:t>
            </a:r>
            <a:r>
              <a:rPr lang="en-US" dirty="0" smtClean="0"/>
              <a:t> </a:t>
            </a:r>
            <a:r>
              <a:rPr lang="sr-Cyrl-RS" dirty="0" smtClean="0"/>
              <a:t>период</a:t>
            </a:r>
            <a:r>
              <a:rPr lang="en-US" dirty="0" smtClean="0"/>
              <a:t> </a:t>
            </a:r>
            <a:r>
              <a:rPr lang="sr-Cyrl-RS" dirty="0" smtClean="0"/>
              <a:t>од</a:t>
            </a:r>
            <a:r>
              <a:rPr lang="en-US" dirty="0" smtClean="0"/>
              <a:t> </a:t>
            </a:r>
            <a:r>
              <a:rPr lang="sr-Cyrl-RS" dirty="0" smtClean="0"/>
              <a:t>четири</a:t>
            </a:r>
            <a:r>
              <a:rPr lang="en-US" dirty="0" smtClean="0"/>
              <a:t> </a:t>
            </a:r>
            <a:r>
              <a:rPr lang="sr-Cyrl-RS" dirty="0" smtClean="0"/>
              <a:t>године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~PP743.WAV">
            <a:hlinkClick r:id="" action="ppaction://media"/>
          </p:cNvPr>
          <p:cNvPicPr>
            <a:picLocks noRot="1" noChangeAspect="1"/>
          </p:cNvPicPr>
          <p:nvPr>
            <a:wavAudioFile r:embed="rId1" name="~PP7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6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+mn-lt"/>
              </a:rPr>
              <a:t>Шта чини здравствену службу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endParaRPr lang="sr-Cyrl-RS" dirty="0" smtClean="0"/>
          </a:p>
          <a:p>
            <a:r>
              <a:rPr lang="sr-Cyrl-RS" sz="2400" dirty="0" smtClean="0"/>
              <a:t> Здравствен</a:t>
            </a:r>
            <a:r>
              <a:rPr lang="sl-SI" sz="2400" dirty="0" smtClean="0"/>
              <a:t>e </a:t>
            </a:r>
            <a:r>
              <a:rPr lang="sr-Cyrl-RS" sz="2400" dirty="0" smtClean="0"/>
              <a:t>установе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приватна</a:t>
            </a:r>
            <a:r>
              <a:rPr lang="sl-SI" sz="2400" dirty="0" smtClean="0"/>
              <a:t> </a:t>
            </a:r>
            <a:r>
              <a:rPr lang="sr-Cyrl-RS" sz="2400" dirty="0" smtClean="0"/>
              <a:t>пракса</a:t>
            </a:r>
            <a:r>
              <a:rPr lang="sl-SI" sz="2400" dirty="0" smtClean="0"/>
              <a:t>;</a:t>
            </a:r>
          </a:p>
          <a:p>
            <a:r>
              <a:rPr lang="sr-Cyrl-RS" sz="2400" dirty="0" smtClean="0"/>
              <a:t> Здравствени</a:t>
            </a:r>
            <a:r>
              <a:rPr lang="sl-SI" sz="2400" dirty="0" smtClean="0"/>
              <a:t> </a:t>
            </a:r>
            <a:r>
              <a:rPr lang="sr-Cyrl-RS" sz="2400" dirty="0" smtClean="0"/>
              <a:t>радници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здравствени</a:t>
            </a:r>
            <a:r>
              <a:rPr lang="sl-SI" sz="2400" dirty="0" smtClean="0"/>
              <a:t> </a:t>
            </a:r>
            <a:r>
              <a:rPr lang="sr-Cyrl-RS" sz="2400" dirty="0" smtClean="0"/>
              <a:t>сарадници</a:t>
            </a:r>
            <a:r>
              <a:rPr lang="sl-SI" sz="2400" dirty="0" smtClean="0"/>
              <a:t> </a:t>
            </a:r>
            <a:r>
              <a:rPr lang="sr-Cyrl-RS" sz="2400" dirty="0" smtClean="0"/>
              <a:t>који</a:t>
            </a:r>
            <a:r>
              <a:rPr lang="sl-SI" sz="2400" dirty="0" smtClean="0"/>
              <a:t> </a:t>
            </a:r>
            <a:r>
              <a:rPr lang="sr-Cyrl-RS" sz="2400" dirty="0" smtClean="0"/>
              <a:t> здравствену</a:t>
            </a:r>
            <a:r>
              <a:rPr lang="sl-SI" sz="2400" dirty="0" smtClean="0"/>
              <a:t> </a:t>
            </a:r>
            <a:r>
              <a:rPr lang="sr-Cyrl-RS" sz="2400" dirty="0" smtClean="0"/>
              <a:t>делатност</a:t>
            </a:r>
            <a:r>
              <a:rPr lang="sl-SI" sz="2400" dirty="0" smtClean="0"/>
              <a:t> </a:t>
            </a:r>
            <a:r>
              <a:rPr lang="sr-Cyrl-RS" sz="2400" dirty="0" smtClean="0"/>
              <a:t>обављају</a:t>
            </a:r>
            <a:r>
              <a:rPr lang="sl-SI" sz="2400" dirty="0" smtClean="0"/>
              <a:t> </a:t>
            </a:r>
            <a:r>
              <a:rPr lang="sr-Cyrl-RS" sz="2400" dirty="0" smtClean="0"/>
              <a:t>у</a:t>
            </a:r>
            <a:r>
              <a:rPr lang="sl-SI" sz="2400" dirty="0" smtClean="0"/>
              <a:t> </a:t>
            </a:r>
            <a:r>
              <a:rPr lang="sr-Cyrl-RS" sz="2400" dirty="0" smtClean="0"/>
              <a:t>здравственим установама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у</a:t>
            </a:r>
            <a:r>
              <a:rPr lang="sl-SI" sz="2400" dirty="0" smtClean="0"/>
              <a:t> </a:t>
            </a:r>
            <a:r>
              <a:rPr lang="sr-Cyrl-RS" sz="2400" dirty="0" smtClean="0"/>
              <a:t>приватној</a:t>
            </a:r>
            <a:r>
              <a:rPr lang="sl-SI" sz="2400" dirty="0" smtClean="0"/>
              <a:t> </a:t>
            </a:r>
            <a:r>
              <a:rPr lang="sr-Cyrl-RS" sz="2400" dirty="0" smtClean="0"/>
              <a:t>пракси</a:t>
            </a:r>
            <a:r>
              <a:rPr lang="sl-SI" sz="2400" dirty="0" smtClean="0"/>
              <a:t>.</a:t>
            </a:r>
            <a:endParaRPr lang="sr-Cyrl-RS" sz="2400" dirty="0" smtClean="0"/>
          </a:p>
          <a:p>
            <a:pPr>
              <a:buNone/>
            </a:pPr>
            <a:endParaRPr lang="sr-Cyrl-RS" sz="2400" dirty="0" smtClean="0"/>
          </a:p>
          <a:p>
            <a:pPr>
              <a:buNone/>
            </a:pPr>
            <a:r>
              <a:rPr lang="sr-Cyrl-RS" sz="2400" dirty="0" smtClean="0"/>
              <a:t>   </a:t>
            </a:r>
          </a:p>
          <a:p>
            <a:pPr>
              <a:buNone/>
            </a:pPr>
            <a:endParaRPr lang="sr-Cyrl-RS" sz="2400" dirty="0" smtClean="0"/>
          </a:p>
          <a:p>
            <a:pPr>
              <a:buNone/>
            </a:pPr>
            <a:r>
              <a:rPr lang="en-US" sz="2000" dirty="0" err="1" smtClean="0"/>
              <a:t>Здравствена</a:t>
            </a:r>
            <a:r>
              <a:rPr lang="en-US" sz="2000" dirty="0" smtClean="0"/>
              <a:t> </a:t>
            </a:r>
            <a:r>
              <a:rPr lang="en-US" sz="2000" dirty="0" err="1" smtClean="0"/>
              <a:t>установа</a:t>
            </a:r>
            <a:r>
              <a:rPr lang="en-US" sz="2000" dirty="0" smtClean="0"/>
              <a:t> </a:t>
            </a:r>
            <a:r>
              <a:rPr lang="en-US" sz="2000" dirty="0" err="1" smtClean="0"/>
              <a:t>обавља</a:t>
            </a:r>
            <a:r>
              <a:rPr lang="en-US" sz="2000" dirty="0" smtClean="0"/>
              <a:t> </a:t>
            </a:r>
            <a:r>
              <a:rPr lang="en-US" sz="2000" dirty="0" err="1" smtClean="0"/>
              <a:t>здравствену</a:t>
            </a:r>
            <a:r>
              <a:rPr lang="en-US" sz="2000" dirty="0" smtClean="0"/>
              <a:t> </a:t>
            </a:r>
            <a:r>
              <a:rPr lang="en-US" sz="2000" dirty="0" err="1" smtClean="0"/>
              <a:t>делатност</a:t>
            </a:r>
            <a:r>
              <a:rPr lang="en-US" sz="2000" dirty="0" smtClean="0"/>
              <a:t>, а </a:t>
            </a:r>
            <a:r>
              <a:rPr lang="en-US" sz="2000" dirty="0" err="1" smtClean="0"/>
              <a:t>приватна</a:t>
            </a:r>
            <a:r>
              <a:rPr lang="en-US" sz="2000" dirty="0" smtClean="0"/>
              <a:t> </a:t>
            </a:r>
            <a:r>
              <a:rPr lang="en-US" sz="2000" dirty="0" err="1" smtClean="0"/>
              <a:t>пракса</a:t>
            </a:r>
            <a:r>
              <a:rPr lang="en-US" sz="2000" dirty="0" smtClean="0"/>
              <a:t> </a:t>
            </a:r>
            <a:r>
              <a:rPr lang="en-US" sz="2000" dirty="0" err="1" smtClean="0"/>
              <a:t>одређене</a:t>
            </a:r>
            <a:r>
              <a:rPr lang="en-US" sz="2000" dirty="0" smtClean="0"/>
              <a:t> </a:t>
            </a:r>
            <a:r>
              <a:rPr lang="en-US" sz="2000" dirty="0" err="1" smtClean="0"/>
              <a:t>послове</a:t>
            </a:r>
            <a:r>
              <a:rPr lang="en-US" sz="2000" dirty="0" smtClean="0"/>
              <a:t> </a:t>
            </a:r>
            <a:r>
              <a:rPr lang="en-US" sz="2000" dirty="0" err="1" smtClean="0"/>
              <a:t>здравствене</a:t>
            </a:r>
            <a:r>
              <a:rPr lang="en-US" sz="2000" dirty="0" smtClean="0"/>
              <a:t> </a:t>
            </a:r>
            <a:r>
              <a:rPr lang="en-US" sz="2000" dirty="0" err="1" smtClean="0"/>
              <a:t>делатности</a:t>
            </a:r>
            <a:r>
              <a:rPr lang="en-US" sz="2000" dirty="0" smtClean="0"/>
              <a:t>.</a:t>
            </a:r>
            <a:endParaRPr lang="sr-Latn-CS" sz="2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r>
              <a:rPr lang="sr-Cyrl-RS" dirty="0" smtClean="0"/>
              <a:t>    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Резултат слика за здравствени радниц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437112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Резултат слика за здравствене установ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869160"/>
            <a:ext cx="34563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2321.WAV">
            <a:hlinkClick r:id="" action="ppaction://media"/>
          </p:cNvPr>
          <p:cNvPicPr>
            <a:picLocks noRot="1" noChangeAspect="1"/>
          </p:cNvPicPr>
          <p:nvPr>
            <a:wavAudioFile r:embed="rId1" name="~PP2321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РАДНИЦИ</a:t>
            </a:r>
            <a:r>
              <a:rPr lang="pl-PL" sz="2800" dirty="0" smtClean="0"/>
              <a:t> </a:t>
            </a:r>
            <a:r>
              <a:rPr lang="sr-Cyrl-RS" sz="2800" dirty="0" smtClean="0"/>
              <a:t>И</a:t>
            </a:r>
            <a:r>
              <a:rPr lang="pl-PL" sz="2800" dirty="0" smtClean="0"/>
              <a:t> </a:t>
            </a:r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САРАДНИЦИ</a:t>
            </a:r>
            <a:r>
              <a:rPr lang="pl-PL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7560840" cy="504296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pl-PL" sz="2200" dirty="0" smtClean="0"/>
              <a:t> </a:t>
            </a:r>
            <a:r>
              <a:rPr lang="sr-Cyrl-RS" sz="2200" dirty="0" smtClean="0"/>
              <a:t>радник</a:t>
            </a:r>
            <a:r>
              <a:rPr lang="pl-PL" sz="2200" dirty="0" smtClean="0"/>
              <a:t>, </a:t>
            </a:r>
            <a:r>
              <a:rPr lang="sr-Cyrl-RS" sz="2200" dirty="0" smtClean="0"/>
              <a:t>у</a:t>
            </a:r>
            <a:r>
              <a:rPr lang="pl-PL" sz="2200" dirty="0" smtClean="0"/>
              <a:t> </a:t>
            </a:r>
            <a:r>
              <a:rPr lang="sr-Cyrl-RS" sz="2200" dirty="0" smtClean="0"/>
              <a:t>зависности</a:t>
            </a:r>
            <a:r>
              <a:rPr lang="pl-PL" sz="2200" dirty="0" smtClean="0"/>
              <a:t> </a:t>
            </a:r>
            <a:r>
              <a:rPr lang="sr-Cyrl-RS" sz="2200" dirty="0" smtClean="0"/>
              <a:t>од</a:t>
            </a:r>
            <a:r>
              <a:rPr lang="pl-PL" sz="2200" dirty="0" smtClean="0"/>
              <a:t> </a:t>
            </a:r>
            <a:r>
              <a:rPr lang="sr-Cyrl-RS" sz="2200" dirty="0" smtClean="0"/>
              <a:t>нивоа</a:t>
            </a:r>
            <a:r>
              <a:rPr lang="pl-PL" sz="2200" dirty="0" smtClean="0"/>
              <a:t> </a:t>
            </a:r>
            <a:r>
              <a:rPr lang="sr-Cyrl-RS" sz="2200" dirty="0" smtClean="0"/>
              <a:t>образовања</a:t>
            </a:r>
            <a:r>
              <a:rPr lang="pl-PL" sz="2200" dirty="0" smtClean="0"/>
              <a:t> </a:t>
            </a:r>
            <a:r>
              <a:rPr lang="sr-Cyrl-RS" sz="2200" dirty="0" smtClean="0"/>
              <a:t>је</a:t>
            </a:r>
            <a:r>
              <a:rPr lang="pl-PL" sz="2200" dirty="0" smtClean="0"/>
              <a:t>: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1) </a:t>
            </a:r>
            <a:r>
              <a:rPr lang="sr-Cyrl-RS" sz="2200" dirty="0" smtClean="0"/>
              <a:t>доктор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, </a:t>
            </a:r>
            <a:r>
              <a:rPr lang="sr-Cyrl-RS" sz="2200" dirty="0" smtClean="0"/>
              <a:t>доктор</a:t>
            </a:r>
            <a:r>
              <a:rPr lang="en-US" sz="2200" dirty="0" smtClean="0"/>
              <a:t> </a:t>
            </a:r>
            <a:r>
              <a:rPr lang="sr-Cyrl-RS" sz="2200" dirty="0" smtClean="0"/>
              <a:t>денталне</a:t>
            </a:r>
            <a:r>
              <a:rPr lang="en-US" sz="2200" dirty="0" smtClean="0"/>
              <a:t> </a:t>
            </a:r>
            <a:r>
              <a:rPr lang="sr-Cyrl-RS" sz="2200" dirty="0" smtClean="0"/>
              <a:t>медицине</a:t>
            </a:r>
            <a:r>
              <a:rPr lang="en-US" sz="2200" dirty="0" smtClean="0"/>
              <a:t>, </a:t>
            </a:r>
            <a:r>
              <a:rPr lang="sr-Cyrl-RS" sz="2200" dirty="0" smtClean="0"/>
              <a:t>магистар</a:t>
            </a:r>
            <a:r>
              <a:rPr lang="en-US" sz="2200" dirty="0" smtClean="0"/>
              <a:t> </a:t>
            </a:r>
            <a:r>
              <a:rPr lang="sr-Cyrl-RS" sz="2200" dirty="0" smtClean="0"/>
              <a:t>фармације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магистар</a:t>
            </a:r>
            <a:r>
              <a:rPr lang="en-US" sz="2200" dirty="0" smtClean="0"/>
              <a:t> </a:t>
            </a:r>
            <a:r>
              <a:rPr lang="sr-Cyrl-RS" sz="2200" dirty="0" smtClean="0"/>
              <a:t>фармације</a:t>
            </a:r>
            <a:r>
              <a:rPr lang="en-US" sz="2200" dirty="0" smtClean="0"/>
              <a:t>-</a:t>
            </a:r>
            <a:r>
              <a:rPr lang="sr-Cyrl-RS" sz="2200" dirty="0" smtClean="0"/>
              <a:t>медицински</a:t>
            </a:r>
            <a:r>
              <a:rPr lang="en-US" sz="2200" dirty="0" smtClean="0"/>
              <a:t> </a:t>
            </a:r>
            <a:r>
              <a:rPr lang="sr-Cyrl-RS" sz="2200" dirty="0" smtClean="0"/>
              <a:t>биохемичар</a:t>
            </a:r>
            <a:r>
              <a:rPr lang="en-US" sz="2200" dirty="0" smtClean="0"/>
              <a:t> -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завршеним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одговарајућим</a:t>
            </a:r>
            <a:r>
              <a:rPr lang="en-US" sz="2200" dirty="0" smtClean="0"/>
              <a:t> </a:t>
            </a:r>
            <a:r>
              <a:rPr lang="sr-Cyrl-RS" sz="2200" dirty="0" smtClean="0"/>
              <a:t>интегрисаним</a:t>
            </a:r>
            <a:r>
              <a:rPr lang="en-US" sz="2200" dirty="0" smtClean="0"/>
              <a:t> </a:t>
            </a:r>
            <a:r>
              <a:rPr lang="sr-Cyrl-RS" sz="2200" dirty="0" smtClean="0"/>
              <a:t>академским</a:t>
            </a:r>
            <a:r>
              <a:rPr lang="en-US" sz="2200" dirty="0" smtClean="0"/>
              <a:t> </a:t>
            </a:r>
            <a:r>
              <a:rPr lang="sr-Cyrl-RS" sz="2200" dirty="0" smtClean="0"/>
              <a:t>студијама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струке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2) </a:t>
            </a:r>
            <a:r>
              <a:rPr lang="sr-Cyrl-RS" sz="2200" dirty="0" smtClean="0"/>
              <a:t>медицинска</a:t>
            </a:r>
            <a:r>
              <a:rPr lang="en-US" sz="2200" dirty="0" smtClean="0"/>
              <a:t> </a:t>
            </a:r>
            <a:r>
              <a:rPr lang="sr-Cyrl-RS" sz="2200" dirty="0" smtClean="0"/>
              <a:t>сестра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здравствени</a:t>
            </a:r>
            <a:r>
              <a:rPr lang="en-US" sz="2200" dirty="0" smtClean="0"/>
              <a:t> </a:t>
            </a:r>
            <a:r>
              <a:rPr lang="sr-Cyrl-RS" sz="2200" dirty="0" smtClean="0"/>
              <a:t>техничар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друго</a:t>
            </a:r>
            <a:r>
              <a:rPr lang="en-US" sz="2200" dirty="0" smtClean="0"/>
              <a:t> </a:t>
            </a:r>
            <a:r>
              <a:rPr lang="sr-Cyrl-RS" sz="2200" dirty="0" smtClean="0"/>
              <a:t>лице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завршеном</a:t>
            </a:r>
            <a:r>
              <a:rPr lang="en-US" sz="2200" dirty="0" smtClean="0"/>
              <a:t> </a:t>
            </a:r>
            <a:r>
              <a:rPr lang="sr-Cyrl-RS" sz="2200" dirty="0" smtClean="0"/>
              <a:t>одговарајућом</a:t>
            </a:r>
            <a:r>
              <a:rPr lang="en-US" sz="2200" dirty="0" smtClean="0"/>
              <a:t> </a:t>
            </a:r>
            <a:r>
              <a:rPr lang="sr-Cyrl-RS" sz="2200" dirty="0" smtClean="0"/>
              <a:t>високом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средњом</a:t>
            </a:r>
            <a:r>
              <a:rPr lang="en-US" sz="2200" dirty="0" smtClean="0"/>
              <a:t> </a:t>
            </a:r>
            <a:r>
              <a:rPr lang="sr-Cyrl-RS" sz="2200" dirty="0" smtClean="0"/>
              <a:t>школом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струке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 </a:t>
            </a:r>
            <a:endParaRPr lang="sr-Cyrl-RS" sz="2200" dirty="0" smtClean="0"/>
          </a:p>
          <a:p>
            <a:pPr>
              <a:buFont typeface="Wingdings" pitchFamily="2" charset="2"/>
              <a:buChar char="ü"/>
            </a:pP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делатности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радници</a:t>
            </a:r>
            <a:r>
              <a:rPr lang="vi-VN" sz="2200" dirty="0" smtClean="0"/>
              <a:t> </a:t>
            </a:r>
            <a:r>
              <a:rPr lang="sr-Cyrl-RS" sz="2200" dirty="0" smtClean="0"/>
              <a:t>морају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одређене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ужу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одредбама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6" name="~PP3379.WAV">
            <a:hlinkClick r:id="" action="ppaction://media"/>
          </p:cNvPr>
          <p:cNvPicPr>
            <a:picLocks noRot="1" noChangeAspect="1"/>
          </p:cNvPicPr>
          <p:nvPr>
            <a:wavAudioFile r:embed="rId1" name="~PP337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1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РАДНИЦИ</a:t>
            </a:r>
            <a:r>
              <a:rPr lang="pl-PL" sz="2800" dirty="0" smtClean="0"/>
              <a:t> </a:t>
            </a:r>
            <a:r>
              <a:rPr lang="sr-Cyrl-RS" sz="2800" dirty="0" smtClean="0"/>
              <a:t>И</a:t>
            </a:r>
            <a:r>
              <a:rPr lang="pl-PL" sz="2800" dirty="0" smtClean="0"/>
              <a:t> </a:t>
            </a:r>
            <a:r>
              <a:rPr lang="sr-Cyrl-RS" sz="2800" dirty="0" smtClean="0"/>
              <a:t>ЗДРАВСТВЕНИ</a:t>
            </a:r>
            <a:r>
              <a:rPr lang="pl-PL" sz="2800" dirty="0" smtClean="0"/>
              <a:t> </a:t>
            </a:r>
            <a:r>
              <a:rPr lang="sr-Cyrl-RS" sz="2800" dirty="0" smtClean="0"/>
              <a:t>САРАДНИЦИ</a:t>
            </a:r>
            <a:r>
              <a:rPr lang="pl-PL" sz="2800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556792"/>
            <a:ext cx="7571184" cy="5042960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сарадник</a:t>
            </a:r>
            <a:r>
              <a:rPr lang="vi-VN" sz="2200" dirty="0" smtClean="0"/>
              <a:t> </a:t>
            </a:r>
            <a:r>
              <a:rPr lang="sr-Cyrl-RS" sz="2200" dirty="0" smtClean="0"/>
              <a:t>је</a:t>
            </a:r>
            <a:r>
              <a:rPr lang="vi-VN" sz="2200" dirty="0" smtClean="0"/>
              <a:t> </a:t>
            </a:r>
            <a:r>
              <a:rPr lang="sr-Cyrl-RS" sz="2200" dirty="0" smtClean="0"/>
              <a:t>лице</a:t>
            </a:r>
            <a:r>
              <a:rPr lang="vi-VN" sz="2200" dirty="0" smtClean="0"/>
              <a:t> </a:t>
            </a:r>
            <a:r>
              <a:rPr lang="sr-Cyrl-RS" sz="2200" dirty="0" smtClean="0"/>
              <a:t>које</a:t>
            </a:r>
            <a:r>
              <a:rPr lang="vi-VN" sz="2200" dirty="0" smtClean="0"/>
              <a:t> </a:t>
            </a:r>
            <a:r>
              <a:rPr lang="sr-Cyrl-RS" sz="2200" dirty="0" smtClean="0"/>
              <a:t>нема</a:t>
            </a:r>
            <a:r>
              <a:rPr lang="vi-VN" sz="2200" dirty="0" smtClean="0"/>
              <a:t> </a:t>
            </a:r>
            <a:r>
              <a:rPr lang="sr-Cyrl-RS" sz="2200" dirty="0" smtClean="0"/>
              <a:t>стечено</a:t>
            </a:r>
            <a:r>
              <a:rPr lang="vi-VN" sz="2200" dirty="0" smtClean="0"/>
              <a:t> </a:t>
            </a:r>
            <a:r>
              <a:rPr lang="sr-Cyrl-RS" sz="2200" dirty="0" smtClean="0"/>
              <a:t>средње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струке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високо</a:t>
            </a:r>
            <a:r>
              <a:rPr lang="vi-VN" sz="2200" dirty="0" smtClean="0"/>
              <a:t> </a:t>
            </a:r>
            <a:r>
              <a:rPr lang="sr-Cyrl-RS" sz="2200" dirty="0" smtClean="0"/>
              <a:t>образовање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струке</a:t>
            </a:r>
            <a:r>
              <a:rPr lang="vi-VN" sz="2200" dirty="0" smtClean="0"/>
              <a:t>, </a:t>
            </a:r>
            <a:r>
              <a:rPr lang="sr-Cyrl-RS" sz="2200" dirty="0" smtClean="0"/>
              <a:t>а</a:t>
            </a:r>
            <a:r>
              <a:rPr lang="vi-VN" sz="2200" dirty="0" smtClean="0"/>
              <a:t> </a:t>
            </a:r>
            <a:r>
              <a:rPr lang="sr-Cyrl-RS" sz="2200" dirty="0" smtClean="0"/>
              <a:t>које</a:t>
            </a:r>
            <a:r>
              <a:rPr lang="vi-VN" sz="2200" dirty="0" smtClean="0"/>
              <a:t> </a:t>
            </a:r>
            <a:r>
              <a:rPr lang="sr-Cyrl-RS" sz="2200" dirty="0" smtClean="0"/>
              <a:t>учествује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обављању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одређених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 (</a:t>
            </a:r>
            <a:r>
              <a:rPr lang="sr-Cyrl-RS" sz="2200" dirty="0" smtClean="0"/>
              <a:t>превенције</a:t>
            </a:r>
            <a:r>
              <a:rPr lang="vi-VN" sz="2200" dirty="0" smtClean="0"/>
              <a:t>, </a:t>
            </a:r>
            <a:r>
              <a:rPr lang="sr-Cyrl-RS" sz="2200" dirty="0" smtClean="0"/>
              <a:t>дијагностике</a:t>
            </a:r>
            <a:r>
              <a:rPr lang="vi-VN" sz="2200" dirty="0" smtClean="0"/>
              <a:t>, </a:t>
            </a:r>
            <a:r>
              <a:rPr lang="sr-Cyrl-RS" sz="2200" dirty="0" smtClean="0"/>
              <a:t>терапије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рехабилитације</a:t>
            </a:r>
            <a:r>
              <a:rPr lang="vi-VN" sz="2200" dirty="0" smtClean="0"/>
              <a:t>)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здравственој</a:t>
            </a:r>
            <a:r>
              <a:rPr lang="vi-VN" sz="2200" dirty="0" smtClean="0"/>
              <a:t> </a:t>
            </a:r>
            <a:r>
              <a:rPr lang="sr-Cyrl-RS" sz="2200" dirty="0" smtClean="0"/>
              <a:t>установи</a:t>
            </a:r>
            <a:r>
              <a:rPr lang="vi-VN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vi-VN" sz="2200" dirty="0" smtClean="0"/>
              <a:t> </a:t>
            </a:r>
            <a:r>
              <a:rPr lang="sr-Cyrl-RS" sz="2200" dirty="0" smtClean="0"/>
              <a:t>приватној</a:t>
            </a:r>
            <a:r>
              <a:rPr lang="vi-VN" sz="2200" dirty="0" smtClean="0"/>
              <a:t> </a:t>
            </a:r>
            <a:r>
              <a:rPr lang="sr-Cyrl-RS" sz="2200" dirty="0" smtClean="0"/>
              <a:t>пракси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обављање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одређених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послова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vi-VN" sz="2200" dirty="0" smtClean="0"/>
              <a:t> </a:t>
            </a:r>
            <a:r>
              <a:rPr lang="sr-Cyrl-RS" sz="2200" dirty="0" smtClean="0"/>
              <a:t>заштите</a:t>
            </a:r>
            <a:r>
              <a:rPr lang="vi-VN" sz="2200" dirty="0" smtClean="0"/>
              <a:t>, </a:t>
            </a:r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сарадници</a:t>
            </a:r>
            <a:r>
              <a:rPr lang="vi-VN" sz="2200" dirty="0" smtClean="0"/>
              <a:t> </a:t>
            </a:r>
            <a:r>
              <a:rPr lang="sr-Cyrl-RS" sz="2200" dirty="0" smtClean="0"/>
              <a:t>морају</a:t>
            </a:r>
            <a:r>
              <a:rPr lang="vi-VN" sz="2200" dirty="0" smtClean="0"/>
              <a:t> </a:t>
            </a:r>
            <a:r>
              <a:rPr lang="sr-Cyrl-RS" sz="2200" dirty="0" smtClean="0"/>
              <a:t>за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одређене</a:t>
            </a:r>
            <a:r>
              <a:rPr lang="vi-VN" sz="2200" dirty="0" smtClean="0"/>
              <a:t> </a:t>
            </a:r>
            <a:r>
              <a:rPr lang="sr-Cyrl-RS" sz="2200" dirty="0" smtClean="0"/>
              <a:t>послове</a:t>
            </a:r>
            <a:r>
              <a:rPr lang="vi-VN" sz="2200" dirty="0" smtClean="0"/>
              <a:t> </a:t>
            </a:r>
            <a:r>
              <a:rPr lang="sr-Cyrl-RS" sz="2200" dirty="0" smtClean="0"/>
              <a:t>имати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одговарајућу</a:t>
            </a:r>
            <a:r>
              <a:rPr lang="vi-VN" sz="2200" dirty="0" smtClean="0"/>
              <a:t> </a:t>
            </a:r>
            <a:r>
              <a:rPr lang="sr-Cyrl-RS" sz="2200" dirty="0" smtClean="0"/>
              <a:t>специјализацију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складу</a:t>
            </a:r>
            <a:r>
              <a:rPr lang="vi-VN" sz="2200" dirty="0" smtClean="0"/>
              <a:t> </a:t>
            </a:r>
            <a:r>
              <a:rPr lang="sr-Cyrl-RS" sz="2200" dirty="0" smtClean="0"/>
              <a:t>са</a:t>
            </a:r>
            <a:r>
              <a:rPr lang="vi-VN" sz="2200" dirty="0" smtClean="0"/>
              <a:t> </a:t>
            </a:r>
            <a:r>
              <a:rPr lang="sr-Cyrl-RS" sz="2200" dirty="0" smtClean="0"/>
              <a:t>одредбама</a:t>
            </a:r>
            <a:r>
              <a:rPr lang="vi-VN" sz="2200" dirty="0" smtClean="0"/>
              <a:t> </a:t>
            </a:r>
            <a:r>
              <a:rPr lang="sr-Cyrl-RS" sz="2200" dirty="0" smtClean="0"/>
              <a:t>закона</a:t>
            </a:r>
            <a:r>
              <a:rPr lang="vi-VN" sz="2200" dirty="0" smtClean="0"/>
              <a:t>. </a:t>
            </a:r>
            <a:endParaRPr lang="en-US" sz="2200" dirty="0"/>
          </a:p>
        </p:txBody>
      </p:sp>
      <p:pic>
        <p:nvPicPr>
          <p:cNvPr id="5" name="~PP1908.WAV">
            <a:hlinkClick r:id="" action="ppaction://media"/>
          </p:cNvPr>
          <p:cNvPicPr>
            <a:picLocks noRot="1" noChangeAspect="1"/>
          </p:cNvPicPr>
          <p:nvPr>
            <a:wavAudioFile r:embed="rId1" name="~PP190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064896" cy="6336704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Чланство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комори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sr-Cyrl-RS" dirty="0" smtClean="0"/>
              <a:t>обавезно</a:t>
            </a:r>
            <a:r>
              <a:rPr lang="en-US" dirty="0" smtClean="0"/>
              <a:t> </a:t>
            </a:r>
            <a:r>
              <a:rPr lang="sr-Cyrl-RS" dirty="0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раднике</a:t>
            </a:r>
            <a:r>
              <a:rPr lang="en-US" dirty="0" smtClean="0"/>
              <a:t>, </a:t>
            </a:r>
            <a:r>
              <a:rPr lang="sr-Cyrl-RS" dirty="0" smtClean="0"/>
              <a:t>који</a:t>
            </a:r>
            <a:r>
              <a:rPr lang="en-US" dirty="0" smtClean="0"/>
              <a:t> </a:t>
            </a:r>
            <a:r>
              <a:rPr lang="sr-Cyrl-RS" dirty="0" smtClean="0"/>
              <a:t>као</a:t>
            </a:r>
            <a:r>
              <a:rPr lang="en-US" dirty="0" smtClean="0"/>
              <a:t> </a:t>
            </a:r>
            <a:r>
              <a:rPr lang="sr-Cyrl-RS" dirty="0" smtClean="0"/>
              <a:t>професију</a:t>
            </a:r>
            <a:r>
              <a:rPr lang="en-US" dirty="0" smtClean="0"/>
              <a:t> </a:t>
            </a:r>
            <a:r>
              <a:rPr lang="sr-Cyrl-RS" dirty="0" smtClean="0"/>
              <a:t>обављају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Здравствени</a:t>
            </a:r>
            <a:r>
              <a:rPr lang="en-US" dirty="0" smtClean="0"/>
              <a:t> </a:t>
            </a:r>
            <a:r>
              <a:rPr lang="sr-Cyrl-RS" dirty="0" smtClean="0"/>
              <a:t>радник</a:t>
            </a:r>
            <a:r>
              <a:rPr lang="en-US" dirty="0" smtClean="0"/>
              <a:t> </a:t>
            </a:r>
            <a:r>
              <a:rPr lang="sr-Cyrl-RS" dirty="0" smtClean="0"/>
              <a:t>може</a:t>
            </a:r>
            <a:r>
              <a:rPr lang="en-US" dirty="0" smtClean="0"/>
              <a:t> </a:t>
            </a:r>
            <a:r>
              <a:rPr lang="sr-Cyrl-RS" dirty="0" smtClean="0"/>
              <a:t>обављати</a:t>
            </a:r>
            <a:r>
              <a:rPr lang="en-US" dirty="0" smtClean="0"/>
              <a:t> </a:t>
            </a:r>
            <a:r>
              <a:rPr lang="sr-Cyrl-RS" dirty="0" smtClean="0"/>
              <a:t>здравствену</a:t>
            </a:r>
            <a:r>
              <a:rPr lang="en-US" dirty="0" smtClean="0"/>
              <a:t> </a:t>
            </a:r>
            <a:r>
              <a:rPr lang="sr-Cyrl-RS" dirty="0" smtClean="0"/>
              <a:t>делатност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здравственој</a:t>
            </a:r>
            <a:r>
              <a:rPr lang="en-US" dirty="0" smtClean="0"/>
              <a:t> </a:t>
            </a:r>
            <a:r>
              <a:rPr lang="sr-Cyrl-RS" dirty="0" smtClean="0"/>
              <a:t>установи</a:t>
            </a:r>
            <a:r>
              <a:rPr lang="en-US" dirty="0" smtClean="0"/>
              <a:t>, </a:t>
            </a:r>
            <a:r>
              <a:rPr lang="sr-Cyrl-RS" dirty="0" smtClean="0"/>
              <a:t>односно</a:t>
            </a:r>
            <a:r>
              <a:rPr lang="en-US" dirty="0" smtClean="0"/>
              <a:t> </a:t>
            </a:r>
            <a:r>
              <a:rPr lang="sr-Cyrl-RS" dirty="0" smtClean="0"/>
              <a:t>приватној</a:t>
            </a:r>
            <a:r>
              <a:rPr lang="en-US" dirty="0" smtClean="0"/>
              <a:t> </a:t>
            </a:r>
            <a:r>
              <a:rPr lang="sr-Cyrl-RS" dirty="0" smtClean="0"/>
              <a:t>пракси</a:t>
            </a:r>
            <a:r>
              <a:rPr lang="en-US" dirty="0" smtClean="0"/>
              <a:t> </a:t>
            </a:r>
            <a:r>
              <a:rPr lang="sr-Cyrl-RS" dirty="0" smtClean="0"/>
              <a:t>ако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it-IT" dirty="0" smtClean="0"/>
              <a:t>1) </a:t>
            </a:r>
            <a:r>
              <a:rPr lang="sr-Cyrl-RS" dirty="0" smtClean="0"/>
              <a:t>обавио</a:t>
            </a:r>
            <a:r>
              <a:rPr lang="it-IT" dirty="0" smtClean="0"/>
              <a:t> </a:t>
            </a:r>
            <a:r>
              <a:rPr lang="sr-Cyrl-RS" dirty="0" smtClean="0"/>
              <a:t>приправнички</a:t>
            </a:r>
            <a:r>
              <a:rPr lang="it-IT" dirty="0" smtClean="0"/>
              <a:t> </a:t>
            </a:r>
            <a:r>
              <a:rPr lang="sr-Cyrl-RS" dirty="0" smtClean="0"/>
              <a:t>стаж</a:t>
            </a:r>
            <a:r>
              <a:rPr lang="it-IT" dirty="0" smtClean="0"/>
              <a:t> </a:t>
            </a:r>
            <a:r>
              <a:rPr lang="sr-Cyrl-RS" dirty="0" smtClean="0"/>
              <a:t>и</a:t>
            </a:r>
            <a:r>
              <a:rPr lang="it-IT" dirty="0" smtClean="0"/>
              <a:t> </a:t>
            </a:r>
            <a:r>
              <a:rPr lang="sr-Cyrl-RS" dirty="0" smtClean="0"/>
              <a:t>положио</a:t>
            </a:r>
            <a:r>
              <a:rPr lang="it-IT" dirty="0" smtClean="0"/>
              <a:t> </a:t>
            </a:r>
            <a:r>
              <a:rPr lang="sr-Cyrl-RS" dirty="0" smtClean="0"/>
              <a:t>стручни</a:t>
            </a:r>
            <a:r>
              <a:rPr lang="it-IT" dirty="0" smtClean="0"/>
              <a:t> </a:t>
            </a:r>
            <a:r>
              <a:rPr lang="sr-Cyrl-RS" dirty="0" smtClean="0"/>
              <a:t>испит</a:t>
            </a:r>
            <a:r>
              <a:rPr lang="it-IT" dirty="0" smtClean="0"/>
              <a:t> </a:t>
            </a:r>
          </a:p>
          <a:p>
            <a:pPr>
              <a:buNone/>
            </a:pPr>
            <a:r>
              <a:rPr lang="sr-Cyrl-RS" dirty="0" smtClean="0"/>
              <a:t>	</a:t>
            </a:r>
            <a:r>
              <a:rPr lang="pl-PL" dirty="0" smtClean="0"/>
              <a:t>2) </a:t>
            </a:r>
            <a:r>
              <a:rPr lang="sr-Cyrl-RS" dirty="0" smtClean="0"/>
              <a:t>добио</a:t>
            </a:r>
            <a:r>
              <a:rPr lang="pl-PL" dirty="0" smtClean="0"/>
              <a:t>, </a:t>
            </a:r>
            <a:r>
              <a:rPr lang="sr-Cyrl-RS" dirty="0" smtClean="0"/>
              <a:t>односно</a:t>
            </a:r>
            <a:r>
              <a:rPr lang="pl-PL" dirty="0" smtClean="0"/>
              <a:t> </a:t>
            </a:r>
            <a:r>
              <a:rPr lang="sr-Cyrl-RS" dirty="0" smtClean="0"/>
              <a:t>обновио</a:t>
            </a:r>
            <a:r>
              <a:rPr lang="pl-PL" dirty="0" smtClean="0"/>
              <a:t> </a:t>
            </a:r>
            <a:r>
              <a:rPr lang="sr-Cyrl-RS" dirty="0" smtClean="0"/>
              <a:t>лиценцу</a:t>
            </a:r>
            <a:r>
              <a:rPr lang="pl-PL" dirty="0" smtClean="0"/>
              <a:t> </a:t>
            </a:r>
          </a:p>
          <a:p>
            <a:r>
              <a:rPr lang="sr-Cyrl-RS" dirty="0" smtClean="0"/>
              <a:t>Под</a:t>
            </a:r>
            <a:r>
              <a:rPr lang="en-US" dirty="0" smtClean="0"/>
              <a:t> </a:t>
            </a:r>
            <a:r>
              <a:rPr lang="sr-Cyrl-RS" dirty="0" smtClean="0"/>
              <a:t>обављањем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делатности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смислу</a:t>
            </a:r>
            <a:r>
              <a:rPr lang="en-US" dirty="0" smtClean="0"/>
              <a:t> </a:t>
            </a:r>
            <a:r>
              <a:rPr lang="sr-Cyrl-RS" dirty="0" smtClean="0"/>
              <a:t>овог</a:t>
            </a:r>
            <a:r>
              <a:rPr lang="en-US" dirty="0" smtClean="0"/>
              <a:t> </a:t>
            </a:r>
            <a:r>
              <a:rPr lang="sr-Cyrl-RS" dirty="0" smtClean="0"/>
              <a:t>закона</a:t>
            </a:r>
            <a:r>
              <a:rPr lang="en-US" dirty="0" smtClean="0"/>
              <a:t>, </a:t>
            </a:r>
            <a:r>
              <a:rPr lang="sr-Cyrl-RS" dirty="0" smtClean="0"/>
              <a:t>подразумева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самостално</a:t>
            </a:r>
            <a:r>
              <a:rPr lang="en-US" dirty="0" smtClean="0"/>
              <a:t> </a:t>
            </a:r>
            <a:r>
              <a:rPr lang="sr-Cyrl-RS" dirty="0" smtClean="0"/>
              <a:t>пружање</a:t>
            </a:r>
            <a:r>
              <a:rPr lang="en-US" dirty="0" smtClean="0"/>
              <a:t> </a:t>
            </a:r>
            <a:r>
              <a:rPr lang="sr-Cyrl-RS" dirty="0" smtClean="0"/>
              <a:t>здравствене</a:t>
            </a:r>
            <a:r>
              <a:rPr lang="en-US" dirty="0" smtClean="0"/>
              <a:t> </a:t>
            </a:r>
            <a:r>
              <a:rPr lang="sr-Cyrl-RS" dirty="0" smtClean="0"/>
              <a:t>заштите</a:t>
            </a:r>
            <a:r>
              <a:rPr lang="en-US" dirty="0" smtClean="0"/>
              <a:t>, </a:t>
            </a:r>
            <a:r>
              <a:rPr lang="sr-Cyrl-RS" dirty="0" smtClean="0"/>
              <a:t>без</a:t>
            </a:r>
            <a:r>
              <a:rPr lang="en-US" dirty="0" smtClean="0"/>
              <a:t> </a:t>
            </a:r>
            <a:r>
              <a:rPr lang="sr-Cyrl-RS" dirty="0" smtClean="0"/>
              <a:t>непосредног</a:t>
            </a:r>
            <a:r>
              <a:rPr lang="en-US" dirty="0" smtClean="0"/>
              <a:t> </a:t>
            </a:r>
            <a:r>
              <a:rPr lang="sr-Cyrl-RS" dirty="0" smtClean="0"/>
              <a:t>надзора</a:t>
            </a:r>
            <a:r>
              <a:rPr lang="en-US" dirty="0" smtClean="0"/>
              <a:t> </a:t>
            </a:r>
            <a:r>
              <a:rPr lang="sr-Cyrl-RS" dirty="0" smtClean="0"/>
              <a:t>другог</a:t>
            </a:r>
            <a:r>
              <a:rPr lang="en-US" dirty="0" smtClean="0"/>
              <a:t> </a:t>
            </a:r>
            <a:r>
              <a:rPr lang="sr-Cyrl-RS" dirty="0" smtClean="0"/>
              <a:t>здравственог</a:t>
            </a:r>
            <a:r>
              <a:rPr lang="en-US" dirty="0" smtClean="0"/>
              <a:t> </a:t>
            </a:r>
            <a:r>
              <a:rPr lang="sr-Cyrl-RS" dirty="0" smtClean="0"/>
              <a:t>радника</a:t>
            </a:r>
            <a:r>
              <a:rPr lang="en-US" dirty="0" smtClean="0"/>
              <a:t>. </a:t>
            </a:r>
          </a:p>
          <a:p>
            <a:r>
              <a:rPr lang="sr-Cyrl-RS" dirty="0" smtClean="0"/>
              <a:t>Страни</a:t>
            </a:r>
            <a:r>
              <a:rPr lang="vi-VN" dirty="0" smtClean="0"/>
              <a:t> </a:t>
            </a:r>
            <a:r>
              <a:rPr lang="sr-Cyrl-RS" dirty="0" smtClean="0"/>
              <a:t>држављанин</a:t>
            </a:r>
            <a:r>
              <a:rPr lang="vi-VN" dirty="0" smtClean="0"/>
              <a:t> </a:t>
            </a:r>
            <a:r>
              <a:rPr lang="sr-Cyrl-RS" dirty="0" smtClean="0"/>
              <a:t>који</a:t>
            </a:r>
            <a:r>
              <a:rPr lang="vi-VN" dirty="0" smtClean="0"/>
              <a:t> </a:t>
            </a:r>
            <a:r>
              <a:rPr lang="sr-Cyrl-RS" dirty="0" smtClean="0"/>
              <a:t>обавља</a:t>
            </a:r>
            <a:r>
              <a:rPr lang="vi-VN" dirty="0" smtClean="0"/>
              <a:t> </a:t>
            </a:r>
            <a:r>
              <a:rPr lang="sr-Cyrl-RS" dirty="0" smtClean="0"/>
              <a:t>здравствену</a:t>
            </a:r>
            <a:r>
              <a:rPr lang="vi-VN" dirty="0" smtClean="0"/>
              <a:t> </a:t>
            </a:r>
            <a:r>
              <a:rPr lang="sr-Cyrl-RS" dirty="0" smtClean="0"/>
              <a:t>делатност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Републици</a:t>
            </a:r>
            <a:r>
              <a:rPr lang="vi-VN" dirty="0" smtClean="0"/>
              <a:t> </a:t>
            </a:r>
            <a:r>
              <a:rPr lang="sr-Cyrl-RS" dirty="0" smtClean="0"/>
              <a:t>Србији</a:t>
            </a:r>
            <a:r>
              <a:rPr lang="vi-VN" dirty="0" smtClean="0"/>
              <a:t>, </a:t>
            </a:r>
            <a:r>
              <a:rPr lang="sr-Cyrl-RS" dirty="0" smtClean="0"/>
              <a:t>мора</a:t>
            </a:r>
            <a:r>
              <a:rPr lang="vi-VN" dirty="0" smtClean="0"/>
              <a:t>, </a:t>
            </a:r>
            <a:r>
              <a:rPr lang="sr-Cyrl-RS" dirty="0" smtClean="0"/>
              <a:t>поред</a:t>
            </a:r>
            <a:r>
              <a:rPr lang="vi-VN" dirty="0" smtClean="0"/>
              <a:t> </a:t>
            </a:r>
            <a:r>
              <a:rPr lang="sr-Cyrl-RS" dirty="0" smtClean="0"/>
              <a:t>наведених услова</a:t>
            </a:r>
            <a:r>
              <a:rPr lang="vi-VN" dirty="0" smtClean="0"/>
              <a:t> </a:t>
            </a:r>
            <a:r>
              <a:rPr lang="sr-Cyrl-RS" dirty="0" smtClean="0"/>
              <a:t>знати</a:t>
            </a:r>
            <a:r>
              <a:rPr lang="vi-VN" dirty="0" smtClean="0"/>
              <a:t> </a:t>
            </a:r>
            <a:r>
              <a:rPr lang="sr-Cyrl-RS" dirty="0" smtClean="0"/>
              <a:t>српски</a:t>
            </a:r>
            <a:r>
              <a:rPr lang="vi-VN" dirty="0" smtClean="0"/>
              <a:t> </a:t>
            </a:r>
            <a:r>
              <a:rPr lang="sr-Cyrl-RS" dirty="0" smtClean="0"/>
              <a:t>језик</a:t>
            </a:r>
            <a:r>
              <a:rPr lang="vi-VN" dirty="0" smtClean="0"/>
              <a:t> </a:t>
            </a:r>
            <a:r>
              <a:rPr lang="sr-Cyrl-RS" dirty="0" smtClean="0"/>
              <a:t>најмање</a:t>
            </a:r>
            <a:r>
              <a:rPr lang="vi-VN" dirty="0" smtClean="0"/>
              <a:t> </a:t>
            </a:r>
            <a:r>
              <a:rPr lang="sr-Cyrl-RS" dirty="0" smtClean="0"/>
              <a:t>на</a:t>
            </a:r>
            <a:r>
              <a:rPr lang="vi-VN" dirty="0" smtClean="0"/>
              <a:t> </a:t>
            </a:r>
            <a:r>
              <a:rPr lang="sr-Cyrl-RS" dirty="0" smtClean="0"/>
              <a:t>нивоу</a:t>
            </a:r>
            <a:r>
              <a:rPr lang="vi-VN" dirty="0" smtClean="0"/>
              <a:t> </a:t>
            </a:r>
            <a:r>
              <a:rPr lang="sr-Cyrl-RS" dirty="0" smtClean="0"/>
              <a:t>који</a:t>
            </a:r>
            <a:r>
              <a:rPr lang="vi-VN" dirty="0" smtClean="0"/>
              <a:t> </a:t>
            </a:r>
            <a:r>
              <a:rPr lang="sr-Cyrl-RS" dirty="0" smtClean="0"/>
              <a:t>је</a:t>
            </a:r>
            <a:r>
              <a:rPr lang="vi-VN" dirty="0" smtClean="0"/>
              <a:t> </a:t>
            </a:r>
            <a:r>
              <a:rPr lang="sr-Cyrl-RS" dirty="0" smtClean="0"/>
              <a:t>потребан</a:t>
            </a:r>
            <a:r>
              <a:rPr lang="vi-VN" dirty="0" smtClean="0"/>
              <a:t> </a:t>
            </a:r>
            <a:r>
              <a:rPr lang="sr-Cyrl-RS" dirty="0" smtClean="0"/>
              <a:t>за</a:t>
            </a:r>
            <a:r>
              <a:rPr lang="vi-VN" dirty="0" smtClean="0"/>
              <a:t> </a:t>
            </a:r>
            <a:r>
              <a:rPr lang="sr-Cyrl-RS" dirty="0" smtClean="0"/>
              <a:t>несметану</a:t>
            </a:r>
            <a:r>
              <a:rPr lang="vi-VN" dirty="0" smtClean="0"/>
              <a:t> </a:t>
            </a:r>
            <a:r>
              <a:rPr lang="sr-Cyrl-RS" dirty="0" smtClean="0"/>
              <a:t>комуникацију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пацијентом</a:t>
            </a:r>
            <a:r>
              <a:rPr lang="vi-VN" dirty="0" smtClean="0"/>
              <a:t>, </a:t>
            </a:r>
            <a:r>
              <a:rPr lang="sr-Cyrl-RS" dirty="0" smtClean="0"/>
              <a:t>као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други</a:t>
            </a:r>
            <a:r>
              <a:rPr lang="vi-VN" dirty="0" smtClean="0"/>
              <a:t> </a:t>
            </a:r>
            <a:r>
              <a:rPr lang="sr-Cyrl-RS" dirty="0" smtClean="0"/>
              <a:t>језик</a:t>
            </a:r>
            <a:r>
              <a:rPr lang="vi-VN" dirty="0" smtClean="0"/>
              <a:t> </a:t>
            </a:r>
            <a:r>
              <a:rPr lang="sr-Cyrl-RS" dirty="0" smtClean="0"/>
              <a:t>који</a:t>
            </a:r>
            <a:r>
              <a:rPr lang="vi-VN" dirty="0" smtClean="0"/>
              <a:t> </a:t>
            </a:r>
            <a:r>
              <a:rPr lang="sr-Cyrl-RS" dirty="0" smtClean="0"/>
              <a:t>је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службеној</a:t>
            </a:r>
            <a:r>
              <a:rPr lang="vi-VN" dirty="0" smtClean="0"/>
              <a:t> </a:t>
            </a:r>
            <a:r>
              <a:rPr lang="sr-Cyrl-RS" dirty="0" smtClean="0"/>
              <a:t>употреби</a:t>
            </a:r>
            <a:r>
              <a:rPr lang="vi-VN" dirty="0" smtClean="0"/>
              <a:t>,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складу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прописима</a:t>
            </a:r>
            <a:r>
              <a:rPr lang="vi-VN" dirty="0" smtClean="0"/>
              <a:t> </a:t>
            </a:r>
            <a:r>
              <a:rPr lang="sr-Cyrl-RS" dirty="0" smtClean="0"/>
              <a:t>којима</a:t>
            </a:r>
            <a:r>
              <a:rPr lang="vi-VN" dirty="0" smtClean="0"/>
              <a:t> </a:t>
            </a:r>
            <a:r>
              <a:rPr lang="sr-Cyrl-RS" dirty="0" smtClean="0"/>
              <a:t>се</a:t>
            </a:r>
            <a:r>
              <a:rPr lang="vi-VN" dirty="0" smtClean="0"/>
              <a:t> </a:t>
            </a:r>
            <a:r>
              <a:rPr lang="sr-Cyrl-RS" dirty="0" smtClean="0"/>
              <a:t>уређује</a:t>
            </a:r>
            <a:r>
              <a:rPr lang="vi-VN" dirty="0" smtClean="0"/>
              <a:t> </a:t>
            </a:r>
            <a:r>
              <a:rPr lang="sr-Cyrl-RS" dirty="0" smtClean="0"/>
              <a:t>службена</a:t>
            </a:r>
            <a:r>
              <a:rPr lang="vi-VN" dirty="0" smtClean="0"/>
              <a:t> </a:t>
            </a:r>
            <a:r>
              <a:rPr lang="sr-Cyrl-RS" dirty="0" smtClean="0"/>
              <a:t>употреба</a:t>
            </a:r>
            <a:r>
              <a:rPr lang="vi-VN" dirty="0" smtClean="0"/>
              <a:t> </a:t>
            </a:r>
            <a:r>
              <a:rPr lang="sr-Cyrl-RS" dirty="0" smtClean="0"/>
              <a:t>језика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Републици</a:t>
            </a:r>
            <a:r>
              <a:rPr lang="vi-VN" dirty="0" smtClean="0"/>
              <a:t> </a:t>
            </a:r>
            <a:r>
              <a:rPr lang="sr-Cyrl-RS" dirty="0" smtClean="0"/>
              <a:t>Србији</a:t>
            </a:r>
            <a:r>
              <a:rPr lang="vi-VN" dirty="0" smtClean="0"/>
              <a:t>, </a:t>
            </a:r>
            <a:r>
              <a:rPr lang="sr-Cyrl-RS" dirty="0" smtClean="0"/>
              <a:t>односно</a:t>
            </a:r>
            <a:r>
              <a:rPr lang="vi-VN" dirty="0" smtClean="0"/>
              <a:t> </a:t>
            </a:r>
            <a:r>
              <a:rPr lang="sr-Cyrl-RS" dirty="0" smtClean="0"/>
              <a:t>мора</a:t>
            </a:r>
            <a:r>
              <a:rPr lang="vi-VN" dirty="0" smtClean="0"/>
              <a:t> </a:t>
            </a:r>
            <a:r>
              <a:rPr lang="sr-Cyrl-RS" dirty="0" smtClean="0"/>
              <a:t>испунити</a:t>
            </a:r>
            <a:r>
              <a:rPr lang="vi-VN" dirty="0" smtClean="0"/>
              <a:t> </a:t>
            </a:r>
            <a:r>
              <a:rPr lang="sr-Cyrl-RS" dirty="0" smtClean="0"/>
              <a:t>и</a:t>
            </a:r>
            <a:r>
              <a:rPr lang="vi-VN" dirty="0" smtClean="0"/>
              <a:t> </a:t>
            </a:r>
            <a:r>
              <a:rPr lang="sr-Cyrl-RS" dirty="0" smtClean="0"/>
              <a:t>друге</a:t>
            </a:r>
            <a:r>
              <a:rPr lang="vi-VN" dirty="0" smtClean="0"/>
              <a:t> </a:t>
            </a:r>
            <a:r>
              <a:rPr lang="sr-Cyrl-RS" dirty="0" smtClean="0"/>
              <a:t>услове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складу</a:t>
            </a:r>
            <a:r>
              <a:rPr lang="vi-VN" dirty="0" smtClean="0"/>
              <a:t> </a:t>
            </a:r>
            <a:r>
              <a:rPr lang="sr-Cyrl-RS" dirty="0" smtClean="0"/>
              <a:t>са</a:t>
            </a:r>
            <a:r>
              <a:rPr lang="vi-VN" dirty="0" smtClean="0"/>
              <a:t> </a:t>
            </a:r>
            <a:r>
              <a:rPr lang="sr-Cyrl-RS" dirty="0" smtClean="0"/>
              <a:t>прописима</a:t>
            </a:r>
            <a:r>
              <a:rPr lang="vi-VN" dirty="0" smtClean="0"/>
              <a:t> </a:t>
            </a:r>
            <a:r>
              <a:rPr lang="sr-Cyrl-RS" dirty="0" smtClean="0"/>
              <a:t>којима</a:t>
            </a:r>
            <a:r>
              <a:rPr lang="vi-VN" dirty="0" smtClean="0"/>
              <a:t> </a:t>
            </a:r>
            <a:r>
              <a:rPr lang="sr-Cyrl-RS" dirty="0" smtClean="0"/>
              <a:t>се</a:t>
            </a:r>
            <a:r>
              <a:rPr lang="vi-VN" dirty="0" smtClean="0"/>
              <a:t> </a:t>
            </a:r>
            <a:r>
              <a:rPr lang="sr-Cyrl-RS" dirty="0" smtClean="0"/>
              <a:t>уређује</a:t>
            </a:r>
            <a:r>
              <a:rPr lang="vi-VN" dirty="0" smtClean="0"/>
              <a:t> </a:t>
            </a:r>
            <a:r>
              <a:rPr lang="sr-Cyrl-RS" dirty="0" smtClean="0"/>
              <a:t>запошљавање</a:t>
            </a:r>
            <a:r>
              <a:rPr lang="vi-VN" dirty="0" smtClean="0"/>
              <a:t> </a:t>
            </a:r>
            <a:r>
              <a:rPr lang="sr-Cyrl-RS" dirty="0" smtClean="0"/>
              <a:t>страних</a:t>
            </a:r>
            <a:r>
              <a:rPr lang="vi-VN" dirty="0" smtClean="0"/>
              <a:t> </a:t>
            </a:r>
            <a:r>
              <a:rPr lang="sr-Cyrl-RS" dirty="0" smtClean="0"/>
              <a:t>држављана</a:t>
            </a:r>
            <a:r>
              <a:rPr lang="vi-VN" dirty="0" smtClean="0"/>
              <a:t> </a:t>
            </a:r>
            <a:r>
              <a:rPr lang="sr-Cyrl-RS" dirty="0" smtClean="0"/>
              <a:t>у</a:t>
            </a:r>
            <a:r>
              <a:rPr lang="vi-VN" dirty="0" smtClean="0"/>
              <a:t> </a:t>
            </a:r>
            <a:r>
              <a:rPr lang="sr-Cyrl-RS" dirty="0" smtClean="0"/>
              <a:t>Републици</a:t>
            </a:r>
            <a:r>
              <a:rPr lang="vi-VN" dirty="0" smtClean="0"/>
              <a:t> </a:t>
            </a:r>
            <a:r>
              <a:rPr lang="sr-Cyrl-RS" dirty="0" smtClean="0"/>
              <a:t>Србији</a:t>
            </a:r>
            <a:r>
              <a:rPr lang="vi-VN" dirty="0" smtClean="0"/>
              <a:t>. </a:t>
            </a:r>
            <a:endParaRPr lang="en-US" dirty="0"/>
          </a:p>
        </p:txBody>
      </p:sp>
      <p:pic>
        <p:nvPicPr>
          <p:cNvPr id="4" name="~PP102.WAV">
            <a:hlinkClick r:id="" action="ppaction://media"/>
          </p:cNvPr>
          <p:cNvPicPr>
            <a:picLocks noRot="1" noChangeAspect="1"/>
          </p:cNvPicPr>
          <p:nvPr>
            <a:wavAudioFile r:embed="rId1" name="~PP10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3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239000" cy="876712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Приправнички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стаж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стручни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испит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здравствених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радника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7715200" cy="5186976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радници</a:t>
            </a:r>
            <a:r>
              <a:rPr lang="en-US" sz="2200" dirty="0" smtClean="0"/>
              <a:t> </a:t>
            </a:r>
            <a:r>
              <a:rPr lang="sr-Cyrl-RS" sz="2200" dirty="0" smtClean="0"/>
              <a:t>не</a:t>
            </a:r>
            <a:r>
              <a:rPr lang="en-US" sz="2200" dirty="0" smtClean="0"/>
              <a:t> </a:t>
            </a:r>
            <a:r>
              <a:rPr lang="sr-Cyrl-RS" sz="2200" dirty="0" smtClean="0"/>
              <a:t>могу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обављати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здравствену</a:t>
            </a:r>
            <a:r>
              <a:rPr lang="en-US" sz="2200" dirty="0" smtClean="0"/>
              <a:t> </a:t>
            </a:r>
            <a:r>
              <a:rPr lang="sr-Cyrl-RS" sz="2200" dirty="0" smtClean="0"/>
              <a:t>делатност</a:t>
            </a:r>
            <a:r>
              <a:rPr lang="en-US" sz="2200" dirty="0" smtClean="0"/>
              <a:t> </a:t>
            </a:r>
            <a:r>
              <a:rPr lang="sr-Cyrl-RS" sz="2200" dirty="0" smtClean="0"/>
              <a:t>док</a:t>
            </a:r>
            <a:r>
              <a:rPr lang="en-US" sz="2200" dirty="0" smtClean="0"/>
              <a:t> </a:t>
            </a:r>
            <a:r>
              <a:rPr lang="sr-Cyrl-RS" sz="2200" dirty="0" smtClean="0"/>
              <a:t>не</a:t>
            </a:r>
            <a:r>
              <a:rPr lang="en-US" sz="2200" dirty="0" smtClean="0"/>
              <a:t> </a:t>
            </a:r>
            <a:r>
              <a:rPr lang="sr-Cyrl-RS" sz="2200" dirty="0" smtClean="0"/>
              <a:t>обаве</a:t>
            </a:r>
            <a:r>
              <a:rPr lang="en-US" sz="2200" dirty="0" smtClean="0"/>
              <a:t> </a:t>
            </a:r>
            <a:r>
              <a:rPr lang="sr-Cyrl-RS" sz="2200" dirty="0" smtClean="0"/>
              <a:t>приправнички</a:t>
            </a:r>
            <a:r>
              <a:rPr lang="en-US" sz="2200" dirty="0" smtClean="0"/>
              <a:t> </a:t>
            </a:r>
            <a:r>
              <a:rPr lang="sr-Cyrl-RS" sz="2200" dirty="0" smtClean="0"/>
              <a:t>стаж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положе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стручни</a:t>
            </a:r>
            <a:r>
              <a:rPr lang="en-US" sz="2200" dirty="0" smtClean="0"/>
              <a:t> </a:t>
            </a:r>
            <a:r>
              <a:rPr lang="sr-Cyrl-RS" sz="2200" dirty="0" smtClean="0"/>
              <a:t>испит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складу</a:t>
            </a:r>
            <a:r>
              <a:rPr lang="en-US" sz="2200" dirty="0" smtClean="0"/>
              <a:t> </a:t>
            </a:r>
            <a:r>
              <a:rPr lang="sr-Cyrl-RS" sz="2200" dirty="0" smtClean="0"/>
              <a:t>са</a:t>
            </a:r>
            <a:r>
              <a:rPr lang="en-US" sz="2200" dirty="0" smtClean="0"/>
              <a:t> </a:t>
            </a:r>
            <a:r>
              <a:rPr lang="sr-Cyrl-RS" sz="2200" dirty="0" smtClean="0"/>
              <a:t>овим</a:t>
            </a:r>
            <a:r>
              <a:rPr lang="en-US" sz="2200" dirty="0" smtClean="0"/>
              <a:t> </a:t>
            </a:r>
            <a:r>
              <a:rPr lang="sr-Cyrl-RS" sz="2200" dirty="0" smtClean="0"/>
              <a:t>законом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Приправнички</a:t>
            </a:r>
            <a:r>
              <a:rPr lang="en-US" sz="2200" dirty="0" smtClean="0"/>
              <a:t> </a:t>
            </a:r>
            <a:r>
              <a:rPr lang="sr-Cyrl-RS" sz="2200" dirty="0" smtClean="0"/>
              <a:t>стаж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здравствене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раднике</a:t>
            </a:r>
            <a:r>
              <a:rPr lang="en-US" sz="2200" dirty="0" smtClean="0"/>
              <a:t> </a:t>
            </a:r>
            <a:r>
              <a:rPr lang="sr-Cyrl-RS" sz="2200" dirty="0" smtClean="0"/>
              <a:t>траје</a:t>
            </a:r>
            <a:r>
              <a:rPr lang="en-US" sz="2200" dirty="0" smtClean="0"/>
              <a:t> </a:t>
            </a:r>
            <a:r>
              <a:rPr lang="sr-Cyrl-RS" sz="2200" dirty="0" smtClean="0"/>
              <a:t>шест</a:t>
            </a:r>
            <a:r>
              <a:rPr lang="en-US" sz="2200" dirty="0" smtClean="0"/>
              <a:t> </a:t>
            </a:r>
            <a:r>
              <a:rPr lang="sr-Cyrl-RS" sz="2200" dirty="0" smtClean="0"/>
              <a:t>месеци</a:t>
            </a:r>
            <a:r>
              <a:rPr lang="en-US" sz="2200" dirty="0" smtClean="0"/>
              <a:t>. </a:t>
            </a:r>
          </a:p>
          <a:p>
            <a:r>
              <a:rPr lang="sr-Cyrl-RS" sz="2200" dirty="0" smtClean="0"/>
              <a:t>Даном</a:t>
            </a:r>
            <a:r>
              <a:rPr lang="en-US" sz="2200" dirty="0" smtClean="0"/>
              <a:t> </a:t>
            </a:r>
            <a:r>
              <a:rPr lang="sr-Cyrl-RS" sz="2200" dirty="0" smtClean="0"/>
              <a:t>започињања</a:t>
            </a:r>
            <a:r>
              <a:rPr lang="en-US" sz="2200" dirty="0" smtClean="0"/>
              <a:t> </a:t>
            </a:r>
            <a:r>
              <a:rPr lang="sr-Cyrl-RS" sz="2200" dirty="0" smtClean="0"/>
              <a:t>обављања</a:t>
            </a:r>
            <a:r>
              <a:rPr lang="en-US" sz="2200" dirty="0" smtClean="0"/>
              <a:t> </a:t>
            </a:r>
            <a:r>
              <a:rPr lang="sr-Cyrl-RS" sz="2200" dirty="0" smtClean="0"/>
              <a:t>приправничког</a:t>
            </a:r>
            <a:r>
              <a:rPr lang="en-US" sz="2200" dirty="0" smtClean="0"/>
              <a:t> </a:t>
            </a:r>
            <a:r>
              <a:rPr lang="sr-Cyrl-RS" sz="2200" dirty="0" smtClean="0"/>
              <a:t>стажа</a:t>
            </a:r>
            <a:r>
              <a:rPr lang="en-US" sz="2200" dirty="0" smtClean="0"/>
              <a:t>, </a:t>
            </a:r>
            <a:r>
              <a:rPr lang="sr-Cyrl-RS" sz="2200" dirty="0" smtClean="0"/>
              <a:t>здравствени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радник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дужан</a:t>
            </a:r>
            <a:r>
              <a:rPr lang="en-US" sz="2200" dirty="0" smtClean="0"/>
              <a:t> </a:t>
            </a:r>
            <a:r>
              <a:rPr lang="sr-Cyrl-RS" sz="2200" dirty="0" smtClean="0"/>
              <a:t>да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упише</a:t>
            </a:r>
            <a:r>
              <a:rPr lang="en-US" sz="2200" dirty="0" smtClean="0"/>
              <a:t>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именик</a:t>
            </a:r>
            <a:r>
              <a:rPr lang="en-US" sz="2200" dirty="0" smtClean="0"/>
              <a:t> </a:t>
            </a:r>
            <a:r>
              <a:rPr lang="sr-Cyrl-RS" sz="2200" dirty="0" smtClean="0"/>
              <a:t>надлежне</a:t>
            </a:r>
            <a:r>
              <a:rPr lang="en-US" sz="2200" dirty="0" smtClean="0"/>
              <a:t> </a:t>
            </a:r>
            <a:r>
              <a:rPr lang="sr-Cyrl-RS" sz="2200" dirty="0" smtClean="0"/>
              <a:t>коморе</a:t>
            </a:r>
            <a:r>
              <a:rPr lang="en-US" sz="2200" dirty="0" smtClean="0"/>
              <a:t>, </a:t>
            </a:r>
            <a:r>
              <a:rPr lang="sr-Cyrl-RS" sz="2200" dirty="0" smtClean="0"/>
              <a:t>у</a:t>
            </a:r>
            <a:r>
              <a:rPr lang="en-US" sz="2200" dirty="0" smtClean="0"/>
              <a:t> </a:t>
            </a:r>
            <a:r>
              <a:rPr lang="sr-Cyrl-RS" sz="2200" dirty="0" smtClean="0"/>
              <a:t>којем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води</a:t>
            </a:r>
            <a:r>
              <a:rPr lang="en-US" sz="2200" dirty="0" smtClean="0"/>
              <a:t> </a:t>
            </a:r>
            <a:r>
              <a:rPr lang="sr-Cyrl-RS" sz="2200" dirty="0" smtClean="0"/>
              <a:t>евиденција</a:t>
            </a:r>
            <a:r>
              <a:rPr lang="en-US" sz="2200" dirty="0" smtClean="0"/>
              <a:t> </a:t>
            </a:r>
            <a:r>
              <a:rPr lang="sr-Cyrl-RS" sz="2200" dirty="0" smtClean="0"/>
              <a:t>о</a:t>
            </a:r>
            <a:r>
              <a:rPr lang="en-US" sz="2200" dirty="0" smtClean="0"/>
              <a:t> </a:t>
            </a:r>
            <a:r>
              <a:rPr lang="sr-Cyrl-RS" sz="2200" dirty="0" smtClean="0"/>
              <a:t>приправницима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pic>
        <p:nvPicPr>
          <p:cNvPr id="4" name="~PP2597.WAV">
            <a:hlinkClick r:id="" action="ppaction://media"/>
          </p:cNvPr>
          <p:cNvPicPr>
            <a:picLocks noRot="1" noChangeAspect="1"/>
          </p:cNvPicPr>
          <p:nvPr>
            <a:wavAudioFile r:embed="rId1" name="~PP259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sr-Cyrl-RS" sz="2800" i="1" dirty="0" smtClean="0"/>
              <a:t>Стручно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усавршавање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здравствених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радника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и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здравствених</a:t>
            </a:r>
            <a:r>
              <a:rPr lang="en-US" sz="2800" i="1" dirty="0" smtClean="0"/>
              <a:t> </a:t>
            </a:r>
            <a:r>
              <a:rPr lang="sr-Cyrl-RS" sz="2800" i="1" dirty="0" smtClean="0"/>
              <a:t>сарадника</a:t>
            </a:r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556792"/>
            <a:ext cx="7992888" cy="3928396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Под</a:t>
            </a:r>
            <a:r>
              <a:rPr lang="en-US" sz="2200" dirty="0" smtClean="0"/>
              <a:t> </a:t>
            </a:r>
            <a:r>
              <a:rPr lang="sr-Cyrl-RS" sz="2200" dirty="0" smtClean="0"/>
              <a:t>стручним</a:t>
            </a:r>
            <a:r>
              <a:rPr lang="en-US" sz="2200" dirty="0" smtClean="0"/>
              <a:t> </a:t>
            </a:r>
            <a:r>
              <a:rPr lang="sr-Cyrl-RS" sz="2200" dirty="0" smtClean="0"/>
              <a:t>усавршавањем</a:t>
            </a:r>
            <a:r>
              <a:rPr lang="en-US" sz="2200" dirty="0" smtClean="0"/>
              <a:t>, </a:t>
            </a:r>
            <a:r>
              <a:rPr lang="sr-Cyrl-RS" sz="2200" dirty="0" smtClean="0"/>
              <a:t>подразумева</a:t>
            </a:r>
            <a:r>
              <a:rPr lang="en-US" sz="2200" dirty="0" smtClean="0"/>
              <a:t> </a:t>
            </a:r>
            <a:r>
              <a:rPr lang="sr-Cyrl-RS" sz="2200" dirty="0" smtClean="0"/>
              <a:t>се</a:t>
            </a:r>
            <a:r>
              <a:rPr lang="en-US" sz="2200" dirty="0" smtClean="0"/>
              <a:t> </a:t>
            </a:r>
            <a:r>
              <a:rPr lang="sr-Cyrl-RS" sz="2200" dirty="0" smtClean="0"/>
              <a:t>стицање</a:t>
            </a:r>
            <a:r>
              <a:rPr lang="en-US" sz="2200" dirty="0" smtClean="0"/>
              <a:t> </a:t>
            </a:r>
            <a:r>
              <a:rPr lang="sr-Cyrl-RS" sz="2200" dirty="0" smtClean="0"/>
              <a:t>знања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вештина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здравствених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радника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здравствених</a:t>
            </a:r>
            <a:r>
              <a:rPr lang="en-US" sz="2200" dirty="0" smtClean="0"/>
              <a:t> </a:t>
            </a:r>
            <a:r>
              <a:rPr lang="sr-Cyrl-RS" sz="2200" dirty="0" smtClean="0"/>
              <a:t>сарадника</a:t>
            </a:r>
            <a:r>
              <a:rPr lang="en-US" sz="2200" dirty="0" smtClean="0"/>
              <a:t>, </a:t>
            </a:r>
            <a:r>
              <a:rPr lang="sr-Cyrl-RS" sz="2200" dirty="0" smtClean="0"/>
              <a:t>које</a:t>
            </a:r>
            <a:r>
              <a:rPr lang="en-US" sz="2200" dirty="0" smtClean="0"/>
              <a:t> </a:t>
            </a:r>
            <a:r>
              <a:rPr lang="sr-Cyrl-RS" sz="2200" dirty="0" smtClean="0"/>
              <a:t>обухвата</a:t>
            </a:r>
            <a:r>
              <a:rPr lang="en-US" sz="2200" dirty="0" smtClean="0"/>
              <a:t>: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1) </a:t>
            </a:r>
            <a:r>
              <a:rPr lang="sr-Cyrl-RS" sz="2200" dirty="0" smtClean="0"/>
              <a:t>специјализације</a:t>
            </a:r>
            <a:r>
              <a:rPr lang="en-US" sz="2200" dirty="0" smtClean="0"/>
              <a:t>, </a:t>
            </a:r>
            <a:r>
              <a:rPr lang="sr-Cyrl-RS" sz="2200" dirty="0" smtClean="0"/>
              <a:t>уже</a:t>
            </a:r>
            <a:r>
              <a:rPr lang="en-US" sz="2200" dirty="0" smtClean="0"/>
              <a:t> </a:t>
            </a:r>
            <a:r>
              <a:rPr lang="sr-Cyrl-RS" sz="2200" dirty="0" smtClean="0"/>
              <a:t>специјализације</a:t>
            </a:r>
            <a:r>
              <a:rPr lang="en-US" sz="2200" dirty="0" smtClean="0"/>
              <a:t>, </a:t>
            </a:r>
            <a:r>
              <a:rPr lang="sr-Cyrl-RS" sz="2200" dirty="0" smtClean="0"/>
              <a:t>континуирану</a:t>
            </a:r>
            <a:r>
              <a:rPr lang="en-US" sz="2200" dirty="0" smtClean="0"/>
              <a:t> </a:t>
            </a:r>
            <a:r>
              <a:rPr lang="sr-Cyrl-RS" sz="2200" dirty="0" smtClean="0"/>
              <a:t>едукацију</a:t>
            </a:r>
            <a:r>
              <a:rPr lang="en-US" sz="2200" dirty="0" smtClean="0"/>
              <a:t> </a:t>
            </a:r>
            <a:r>
              <a:rPr lang="sr-Cyrl-RS" sz="2200" dirty="0" smtClean="0"/>
              <a:t>и</a:t>
            </a:r>
            <a:r>
              <a:rPr lang="en-US" sz="2200" dirty="0" smtClean="0"/>
              <a:t> </a:t>
            </a:r>
            <a:r>
              <a:rPr lang="sr-Cyrl-RS" sz="2200" dirty="0" smtClean="0"/>
              <a:t>друге</a:t>
            </a:r>
            <a:r>
              <a:rPr lang="en-US" sz="2200" dirty="0" smtClean="0"/>
              <a:t> </a:t>
            </a:r>
            <a:r>
              <a:rPr lang="sr-Cyrl-RS" sz="2200" dirty="0" smtClean="0"/>
              <a:t>облике</a:t>
            </a:r>
            <a:r>
              <a:rPr lang="en-US" sz="2200" dirty="0" smtClean="0"/>
              <a:t> </a:t>
            </a:r>
            <a:r>
              <a:rPr lang="sr-Cyrl-RS" sz="2200" dirty="0" smtClean="0"/>
              <a:t>стручног</a:t>
            </a:r>
            <a:r>
              <a:rPr lang="en-US" sz="2200" dirty="0" smtClean="0"/>
              <a:t> </a:t>
            </a:r>
            <a:r>
              <a:rPr lang="sr-Cyrl-RS" sz="2200" dirty="0" smtClean="0"/>
              <a:t>усавршавања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здравствених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радника</a:t>
            </a:r>
            <a:r>
              <a:rPr lang="en-US" sz="2200" dirty="0" smtClean="0"/>
              <a:t> </a:t>
            </a:r>
          </a:p>
          <a:p>
            <a:pPr>
              <a:buNone/>
            </a:pPr>
            <a:r>
              <a:rPr lang="sr-Cyrl-RS" sz="2200" dirty="0" smtClean="0"/>
              <a:t>	</a:t>
            </a:r>
            <a:r>
              <a:rPr lang="en-US" sz="2200" dirty="0" smtClean="0"/>
              <a:t>2) </a:t>
            </a:r>
            <a:r>
              <a:rPr lang="sr-Cyrl-RS" sz="2200" dirty="0" smtClean="0"/>
              <a:t>специјализације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здравствених</a:t>
            </a:r>
            <a:r>
              <a:rPr lang="en-US" sz="2200" dirty="0" smtClean="0"/>
              <a:t> </a:t>
            </a:r>
            <a:r>
              <a:rPr lang="sr-Cyrl-RS" sz="2200" dirty="0" smtClean="0"/>
              <a:t>сарадника</a:t>
            </a:r>
            <a:r>
              <a:rPr lang="en-US" sz="2200" dirty="0" smtClean="0"/>
              <a:t> </a:t>
            </a:r>
          </a:p>
        </p:txBody>
      </p:sp>
      <p:pic>
        <p:nvPicPr>
          <p:cNvPr id="4" name="~PP2374.WAV">
            <a:hlinkClick r:id="" action="ppaction://media"/>
          </p:cNvPr>
          <p:cNvPicPr>
            <a:picLocks noRot="1" noChangeAspect="1"/>
          </p:cNvPicPr>
          <p:nvPr>
            <a:wavAudioFile r:embed="rId1" name="~PP237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4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8172400" cy="3672408"/>
          </a:xfrm>
        </p:spPr>
        <p:txBody>
          <a:bodyPr>
            <a:normAutofit/>
          </a:bodyPr>
          <a:lstStyle/>
          <a:p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радник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здравствени</a:t>
            </a:r>
            <a:r>
              <a:rPr lang="vi-VN" sz="2200" dirty="0" smtClean="0"/>
              <a:t> </a:t>
            </a:r>
            <a:r>
              <a:rPr lang="sr-Cyrl-RS" sz="2200" dirty="0" smtClean="0"/>
              <a:t>сарадник</a:t>
            </a:r>
            <a:r>
              <a:rPr lang="vi-VN" sz="2200" dirty="0" smtClean="0"/>
              <a:t> </a:t>
            </a:r>
            <a:r>
              <a:rPr lang="sr-Cyrl-RS" sz="2200" dirty="0" smtClean="0"/>
              <a:t>има</a:t>
            </a:r>
            <a:r>
              <a:rPr lang="vi-VN" sz="2200" dirty="0" smtClean="0"/>
              <a:t> </a:t>
            </a:r>
            <a:r>
              <a:rPr lang="sr-Cyrl-RS" sz="2200" dirty="0" smtClean="0"/>
              <a:t>право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дужност</a:t>
            </a:r>
            <a:r>
              <a:rPr lang="vi-VN" sz="2200" dirty="0" smtClean="0"/>
              <a:t> </a:t>
            </a:r>
            <a:r>
              <a:rPr lang="sr-Cyrl-RS" sz="2200" dirty="0" smtClean="0"/>
              <a:t>да</a:t>
            </a:r>
            <a:r>
              <a:rPr lang="vi-VN" sz="2200" dirty="0" smtClean="0"/>
              <a:t> </a:t>
            </a:r>
            <a:r>
              <a:rPr lang="sr-Cyrl-RS" sz="2200" dirty="0" smtClean="0"/>
              <a:t>у</a:t>
            </a:r>
            <a:r>
              <a:rPr lang="vi-VN" sz="2200" dirty="0" smtClean="0"/>
              <a:t> </a:t>
            </a:r>
            <a:r>
              <a:rPr lang="sr-Cyrl-RS" sz="2200" dirty="0" smtClean="0"/>
              <a:t>току</a:t>
            </a:r>
            <a:r>
              <a:rPr lang="vi-VN" sz="2200" dirty="0" smtClean="0"/>
              <a:t> </a:t>
            </a:r>
            <a:r>
              <a:rPr lang="sr-Cyrl-RS" sz="2200" dirty="0" smtClean="0"/>
              <a:t>рада</a:t>
            </a:r>
            <a:r>
              <a:rPr lang="vi-VN" sz="2200" dirty="0" smtClean="0"/>
              <a:t> </a:t>
            </a:r>
            <a:r>
              <a:rPr lang="sr-Cyrl-RS" sz="2200" dirty="0" smtClean="0"/>
              <a:t>стално</a:t>
            </a:r>
            <a:r>
              <a:rPr lang="vi-VN" sz="2200" dirty="0" smtClean="0"/>
              <a:t> </a:t>
            </a:r>
            <a:r>
              <a:rPr lang="sr-Cyrl-RS" sz="2200" dirty="0" smtClean="0"/>
              <a:t>прати</a:t>
            </a:r>
            <a:r>
              <a:rPr lang="vi-VN" sz="2200" dirty="0" smtClean="0"/>
              <a:t> </a:t>
            </a:r>
            <a:r>
              <a:rPr lang="sr-Cyrl-RS" sz="2200" dirty="0" smtClean="0"/>
              <a:t>развој</a:t>
            </a:r>
            <a:r>
              <a:rPr lang="vi-VN" sz="2200" dirty="0" smtClean="0"/>
              <a:t> </a:t>
            </a:r>
            <a:r>
              <a:rPr lang="sr-Cyrl-RS" sz="2200" dirty="0" smtClean="0"/>
              <a:t>медицинске</a:t>
            </a:r>
            <a:r>
              <a:rPr lang="vi-VN" sz="2200" dirty="0" smtClean="0"/>
              <a:t>, </a:t>
            </a:r>
            <a:r>
              <a:rPr lang="sr-Cyrl-RS" sz="2200" dirty="0" smtClean="0"/>
              <a:t>стоматолошке</a:t>
            </a:r>
            <a:r>
              <a:rPr lang="vi-VN" sz="2200" dirty="0" smtClean="0"/>
              <a:t>, </a:t>
            </a:r>
            <a:r>
              <a:rPr lang="sr-Cyrl-RS" sz="2200" dirty="0" smtClean="0"/>
              <a:t>фармацеутске</a:t>
            </a:r>
            <a:r>
              <a:rPr lang="vi-VN" sz="2200" dirty="0" smtClean="0"/>
              <a:t> </a:t>
            </a:r>
            <a:r>
              <a:rPr lang="sr-Cyrl-RS" sz="2200" dirty="0" smtClean="0"/>
              <a:t>науке</a:t>
            </a:r>
            <a:r>
              <a:rPr lang="vi-VN" sz="2200" dirty="0" smtClean="0"/>
              <a:t>, </a:t>
            </a:r>
            <a:r>
              <a:rPr lang="sr-Cyrl-RS" sz="2200" dirty="0" smtClean="0"/>
              <a:t>као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других</a:t>
            </a:r>
            <a:r>
              <a:rPr lang="vi-VN" sz="2200" dirty="0" smtClean="0"/>
              <a:t> </a:t>
            </a:r>
            <a:r>
              <a:rPr lang="sr-Cyrl-RS" sz="2200" dirty="0" smtClean="0"/>
              <a:t>одговарајућих</a:t>
            </a:r>
            <a:r>
              <a:rPr lang="vi-VN" sz="2200" dirty="0" smtClean="0"/>
              <a:t> </a:t>
            </a:r>
            <a:r>
              <a:rPr lang="sr-Cyrl-RS" sz="2200" dirty="0" smtClean="0"/>
              <a:t>наука</a:t>
            </a:r>
            <a:r>
              <a:rPr lang="vi-VN" sz="2200" dirty="0" smtClean="0"/>
              <a:t>, </a:t>
            </a:r>
            <a:r>
              <a:rPr lang="sr-Cyrl-RS" sz="2200" dirty="0" smtClean="0"/>
              <a:t>да</a:t>
            </a:r>
            <a:r>
              <a:rPr lang="vi-VN" sz="2200" dirty="0" smtClean="0"/>
              <a:t> </a:t>
            </a:r>
            <a:r>
              <a:rPr lang="sr-Cyrl-RS" sz="2200" dirty="0" smtClean="0"/>
              <a:t>се</a:t>
            </a:r>
            <a:r>
              <a:rPr lang="vi-VN" sz="2200" dirty="0" smtClean="0"/>
              <a:t> </a:t>
            </a:r>
            <a:r>
              <a:rPr lang="sr-Cyrl-RS" sz="2200" dirty="0" smtClean="0"/>
              <a:t>стручно</a:t>
            </a:r>
            <a:r>
              <a:rPr lang="vi-VN" sz="2200" dirty="0" smtClean="0"/>
              <a:t> </a:t>
            </a:r>
            <a:r>
              <a:rPr lang="sr-Cyrl-RS" sz="2200" dirty="0" smtClean="0"/>
              <a:t>усавршава</a:t>
            </a:r>
            <a:r>
              <a:rPr lang="vi-VN" sz="2200" dirty="0" smtClean="0"/>
              <a:t>, </a:t>
            </a:r>
            <a:r>
              <a:rPr lang="sr-Cyrl-RS" sz="2200" dirty="0" smtClean="0"/>
              <a:t>ради</a:t>
            </a:r>
            <a:r>
              <a:rPr lang="vi-VN" sz="2200" dirty="0" smtClean="0"/>
              <a:t> </a:t>
            </a:r>
            <a:r>
              <a:rPr lang="sr-Cyrl-RS" sz="2200" dirty="0" smtClean="0"/>
              <a:t>одржавања</a:t>
            </a:r>
            <a:r>
              <a:rPr lang="vi-VN" sz="2200" dirty="0" smtClean="0"/>
              <a:t> </a:t>
            </a:r>
            <a:r>
              <a:rPr lang="sr-Cyrl-RS" sz="2200" dirty="0" smtClean="0"/>
              <a:t>и</a:t>
            </a:r>
            <a:r>
              <a:rPr lang="vi-VN" sz="2200" dirty="0" smtClean="0"/>
              <a:t> </a:t>
            </a:r>
            <a:r>
              <a:rPr lang="sr-Cyrl-RS" sz="2200" dirty="0" smtClean="0"/>
              <a:t>унапређивања</a:t>
            </a:r>
            <a:r>
              <a:rPr lang="vi-VN" sz="2200" dirty="0" smtClean="0"/>
              <a:t> </a:t>
            </a:r>
            <a:r>
              <a:rPr lang="sr-Cyrl-RS" sz="2200" dirty="0" smtClean="0"/>
              <a:t>квалитета</a:t>
            </a:r>
            <a:r>
              <a:rPr lang="vi-VN" sz="2200" dirty="0" smtClean="0"/>
              <a:t> </a:t>
            </a:r>
            <a:r>
              <a:rPr lang="sr-Cyrl-RS" sz="2200" dirty="0" smtClean="0"/>
              <a:t>свог</a:t>
            </a:r>
            <a:r>
              <a:rPr lang="vi-VN" sz="2200" dirty="0" smtClean="0"/>
              <a:t> </a:t>
            </a:r>
            <a:r>
              <a:rPr lang="sr-Cyrl-RS" sz="2200" dirty="0" smtClean="0"/>
              <a:t>рада</a:t>
            </a:r>
            <a:r>
              <a:rPr lang="vi-VN" sz="2200" dirty="0" smtClean="0"/>
              <a:t>. </a:t>
            </a:r>
          </a:p>
          <a:p>
            <a:r>
              <a:rPr lang="sr-Cyrl-RS" sz="2200" dirty="0" smtClean="0"/>
              <a:t>Стручно</a:t>
            </a:r>
            <a:r>
              <a:rPr lang="en-US" sz="2200" dirty="0" smtClean="0"/>
              <a:t> </a:t>
            </a:r>
            <a:r>
              <a:rPr lang="sr-Cyrl-RS" sz="2200" dirty="0" smtClean="0"/>
              <a:t>усавршавање</a:t>
            </a:r>
            <a:r>
              <a:rPr lang="en-US" sz="2200" dirty="0" smtClean="0"/>
              <a:t> </a:t>
            </a:r>
            <a:r>
              <a:rPr lang="sr-Cyrl-RS" sz="2200" dirty="0" smtClean="0"/>
              <a:t>здравственог</a:t>
            </a:r>
            <a:r>
              <a:rPr lang="en-US" sz="2200" dirty="0" smtClean="0"/>
              <a:t> </a:t>
            </a:r>
            <a:r>
              <a:rPr lang="sr-Cyrl-RS" sz="2200" dirty="0" smtClean="0"/>
              <a:t>радника</a:t>
            </a:r>
            <a:r>
              <a:rPr lang="en-US" sz="2200" dirty="0" smtClean="0"/>
              <a:t> </a:t>
            </a:r>
            <a:r>
              <a:rPr lang="sr-Cyrl-RS" sz="2200" dirty="0" smtClean="0"/>
              <a:t>је</a:t>
            </a:r>
            <a:r>
              <a:rPr lang="en-US" sz="2200" dirty="0" smtClean="0"/>
              <a:t> </a:t>
            </a:r>
            <a:r>
              <a:rPr lang="sr-Cyrl-RS" sz="2200" dirty="0" smtClean="0"/>
              <a:t>услов</a:t>
            </a:r>
            <a:r>
              <a:rPr lang="en-US" sz="2200" dirty="0" smtClean="0"/>
              <a:t> </a:t>
            </a:r>
            <a:r>
              <a:rPr lang="sr-Cyrl-RS" sz="2200" dirty="0" smtClean="0"/>
              <a:t>за</a:t>
            </a:r>
            <a:r>
              <a:rPr lang="en-US" sz="2200" dirty="0" smtClean="0"/>
              <a:t> </a:t>
            </a:r>
            <a:r>
              <a:rPr lang="sr-Cyrl-RS" sz="2200" dirty="0" smtClean="0"/>
              <a:t>добијање</a:t>
            </a:r>
            <a:r>
              <a:rPr lang="en-US" sz="2200" dirty="0" smtClean="0"/>
              <a:t>, </a:t>
            </a:r>
            <a:r>
              <a:rPr lang="sr-Cyrl-RS" sz="2200" dirty="0" smtClean="0"/>
              <a:t>односно</a:t>
            </a:r>
            <a:r>
              <a:rPr lang="en-US" sz="2200" dirty="0" smtClean="0"/>
              <a:t> </a:t>
            </a:r>
            <a:r>
              <a:rPr lang="sr-Cyrl-RS" sz="2200" dirty="0" smtClean="0"/>
              <a:t>обнављање</a:t>
            </a:r>
            <a:r>
              <a:rPr lang="en-US" sz="2200" dirty="0" smtClean="0"/>
              <a:t> </a:t>
            </a:r>
            <a:r>
              <a:rPr lang="sr-Cyrl-RS" sz="2200" dirty="0" smtClean="0"/>
              <a:t>лиценце</a:t>
            </a:r>
            <a:r>
              <a:rPr lang="en-US" sz="2200" dirty="0" smtClean="0"/>
              <a:t>. </a:t>
            </a:r>
          </a:p>
        </p:txBody>
      </p:sp>
      <p:pic>
        <p:nvPicPr>
          <p:cNvPr id="4" name="~PP559.WAV">
            <a:hlinkClick r:id="" action="ppaction://media"/>
          </p:cNvPr>
          <p:cNvPicPr>
            <a:picLocks noRot="1" noChangeAspect="1"/>
          </p:cNvPicPr>
          <p:nvPr>
            <a:wavAudioFile r:embed="rId1" name="~PP559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7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7760" y="2480280"/>
            <a:ext cx="7012632" cy="804704"/>
          </a:xfrm>
        </p:spPr>
        <p:txBody>
          <a:bodyPr/>
          <a:lstStyle/>
          <a:p>
            <a:pPr algn="ctr"/>
            <a:r>
              <a:rPr lang="sr-Cyrl-RS" dirty="0" smtClean="0"/>
              <a:t>Хвала на пажњи</a:t>
            </a:r>
            <a:endParaRPr lang="en-US" dirty="0"/>
          </a:p>
        </p:txBody>
      </p:sp>
      <p:pic>
        <p:nvPicPr>
          <p:cNvPr id="5" name="~PP322.WAV">
            <a:hlinkClick r:id="" action="ppaction://media"/>
          </p:cNvPr>
          <p:cNvPicPr>
            <a:picLocks noRot="1" noChangeAspect="1"/>
          </p:cNvPicPr>
          <p:nvPr>
            <a:wavAudioFile r:embed="rId1" name="~PP32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Ко може основати здравствену установу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Здравствену установу може основати Република, аутономна покрајина, локална самоуправа, правно или</a:t>
            </a:r>
          </a:p>
          <a:p>
            <a:pPr>
              <a:buNone/>
            </a:pPr>
            <a:r>
              <a:rPr lang="ru-RU" sz="2400" dirty="0" smtClean="0"/>
              <a:t>физичко лице, под условима прописаним  законом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1232.WAV">
            <a:hlinkClick r:id="" action="ppaction://media"/>
          </p:cNvPr>
          <p:cNvPicPr>
            <a:picLocks noRot="1" noChangeAspect="1"/>
          </p:cNvPicPr>
          <p:nvPr>
            <a:wavAudioFile r:embed="rId1" name="~PP123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Cyrl-RS" dirty="0" smtClean="0"/>
              <a:t>Услови за оснивање здравствених установа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sr-Cyrl-RS" sz="2400" dirty="0" smtClean="0"/>
              <a:t>Здравствена установа може обављати здравствену делатност ако Министарство </a:t>
            </a:r>
            <a:r>
              <a:rPr lang="sr-Cyrl-RS" sz="2400" u="sng" dirty="0" smtClean="0"/>
              <a:t>решењем</a:t>
            </a:r>
            <a:r>
              <a:rPr lang="sr-Cyrl-RS" sz="2400" dirty="0" smtClean="0"/>
              <a:t> утврди да су испуњени услови прописани законом за обављање здравствене делатности.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Здравствена установа може обављати само здравствену делатност која је утврђена решењем 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Решење доноси здравствени инспектор.</a:t>
            </a:r>
            <a:endParaRPr lang="en-US" sz="2400" dirty="0"/>
          </a:p>
        </p:txBody>
      </p:sp>
      <p:pic>
        <p:nvPicPr>
          <p:cNvPr id="4" name="~PP91.WAV">
            <a:hlinkClick r:id="" action="ppaction://media"/>
          </p:cNvPr>
          <p:cNvPicPr>
            <a:picLocks noRot="1" noChangeAspect="1"/>
          </p:cNvPicPr>
          <p:nvPr>
            <a:wavAudioFile r:embed="rId1" name="~PP9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/>
          </p:cNvSpPr>
          <p:nvPr>
            <p:ph idx="1"/>
          </p:nvPr>
        </p:nvSpPr>
        <p:spPr>
          <a:xfrm>
            <a:off x="1219200" y="2181225"/>
            <a:ext cx="5334000" cy="22240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RS" sz="2400" dirty="0" smtClean="0"/>
              <a:t>Кадар</a:t>
            </a:r>
            <a:endParaRPr lang="sr-Cyrl-C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Простор</a:t>
            </a:r>
            <a:endParaRPr lang="sl-SI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Опрема</a:t>
            </a:r>
            <a:endParaRPr lang="sr-Cyrl-C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/>
              <a:t>Лекови</a:t>
            </a:r>
            <a:r>
              <a:rPr lang="sl-SI" sz="2400" dirty="0" smtClean="0"/>
              <a:t> </a:t>
            </a:r>
            <a:r>
              <a:rPr lang="sr-Cyrl-RS" sz="2400" dirty="0" smtClean="0"/>
              <a:t>и</a:t>
            </a:r>
            <a:r>
              <a:rPr lang="sl-SI" sz="2400" dirty="0" smtClean="0"/>
              <a:t> </a:t>
            </a:r>
            <a:r>
              <a:rPr lang="sr-Cyrl-RS" sz="2400" dirty="0" smtClean="0"/>
              <a:t>медицинска</a:t>
            </a:r>
            <a:r>
              <a:rPr lang="sl-SI" sz="2400" dirty="0" smtClean="0"/>
              <a:t> </a:t>
            </a:r>
            <a:r>
              <a:rPr lang="sr-Cyrl-RS" sz="2400" dirty="0" smtClean="0"/>
              <a:t>средства</a:t>
            </a:r>
            <a:endParaRPr lang="sr-Cyrl-CS" sz="2400" dirty="0" smtClean="0"/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sr-Cyrl-CS" sz="2400" dirty="0" smtClean="0"/>
              <a:t>	</a:t>
            </a:r>
            <a:endParaRPr lang="en-US" sz="2400" dirty="0" smtClean="0"/>
          </a:p>
        </p:txBody>
      </p:sp>
      <p:sp>
        <p:nvSpPr>
          <p:cNvPr id="294914" name="Rectang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7543800" cy="1368152"/>
          </a:xfrm>
        </p:spPr>
        <p:txBody>
          <a:bodyPr anchor="b"/>
          <a:lstStyle/>
          <a:p>
            <a:pPr fontAlgn="auto">
              <a:spcAft>
                <a:spcPts val="0"/>
              </a:spcAft>
              <a:defRPr/>
            </a:pPr>
            <a:r>
              <a:rPr lang="sr-Cyrl-RS" sz="3200" dirty="0" smtClean="0"/>
              <a:t>Услови</a:t>
            </a:r>
            <a:r>
              <a:rPr lang="sl-SI" sz="3200" dirty="0" smtClean="0"/>
              <a:t> </a:t>
            </a:r>
            <a:r>
              <a:rPr lang="sr-Cyrl-RS" sz="3200" dirty="0" smtClean="0"/>
              <a:t>за</a:t>
            </a:r>
            <a:r>
              <a:rPr lang="sl-SI" sz="3200" dirty="0" smtClean="0"/>
              <a:t> </a:t>
            </a:r>
            <a:r>
              <a:rPr lang="sr-Cyrl-RS" sz="3200" dirty="0" smtClean="0"/>
              <a:t>оснивање здравствених установа</a:t>
            </a:r>
            <a:endParaRPr lang="en-US" sz="3200" dirty="0" smtClean="0"/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5562600" y="4921250"/>
            <a:ext cx="3505200" cy="17543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+mn-cs"/>
              </a:rPr>
              <a:t>Правилник о ближим условима за обављање здравствене делатности у здравственим установама и другим облицима здравствене службе</a:t>
            </a:r>
            <a:endParaRPr lang="sl-SI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+mn-cs"/>
            </a:endParaRPr>
          </a:p>
          <a:p>
            <a:pPr lvl="2"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Calibri" pitchFamily="34" charset="0"/>
              <a:cs typeface="+mn-cs"/>
            </a:endParaRPr>
          </a:p>
        </p:txBody>
      </p:sp>
      <p:pic>
        <p:nvPicPr>
          <p:cNvPr id="5" name="~PP3091.WAV">
            <a:hlinkClick r:id="" action="ppaction://media"/>
          </p:cNvPr>
          <p:cNvPicPr>
            <a:picLocks noRot="1" noChangeAspect="1"/>
          </p:cNvPicPr>
          <p:nvPr>
            <a:wavAudioFile r:embed="rId1" name="~PP3091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602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latin typeface="+mn-lt"/>
              </a:rPr>
              <a:t>Здрвствене установе и приватна пракса </a:t>
            </a:r>
            <a:r>
              <a:rPr lang="sr-Latn-CS" sz="3200" dirty="0">
                <a:latin typeface="+mn-lt"/>
              </a:rPr>
              <a:t/>
            </a:r>
            <a:br>
              <a:rPr lang="sr-Latn-CS" sz="3200" dirty="0">
                <a:latin typeface="+mn-lt"/>
              </a:rPr>
            </a:br>
            <a:endParaRPr lang="sr-Cyrl-RS" sz="3200" dirty="0"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29600" cy="4897437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Здравствене установе могу се оснивати средствима у државној или приватној својини</a:t>
            </a:r>
          </a:p>
          <a:p>
            <a:pPr>
              <a:lnSpc>
                <a:spcPct val="90000"/>
              </a:lnSpc>
              <a:defRPr/>
            </a:pPr>
            <a:endParaRPr lang="sr-Cyrl-RS" sz="2400" dirty="0" smtClean="0"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Здравствене установе у државној својини оснивају се у складу са Планом мреже здравствених установа који доноси Влада.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latin typeface="+mn-lt"/>
              </a:rPr>
              <a:t>План мреже за територију аутономне покрајине, утврђује се на предлог аутономне покрајине</a:t>
            </a:r>
          </a:p>
          <a:p>
            <a:pPr>
              <a:lnSpc>
                <a:spcPct val="90000"/>
              </a:lnSpc>
              <a:defRPr/>
            </a:pPr>
            <a:endParaRPr lang="sr-Cyrl-RS" sz="2400" dirty="0">
              <a:latin typeface="Times New Roman" pitchFamily="18" charset="0"/>
            </a:endParaRPr>
          </a:p>
        </p:txBody>
      </p:sp>
      <p:pic>
        <p:nvPicPr>
          <p:cNvPr id="4" name="~PP843.WAV">
            <a:hlinkClick r:id="" action="ppaction://media"/>
          </p:cNvPr>
          <p:cNvPicPr>
            <a:picLocks noRot="1" noChangeAspect="1"/>
          </p:cNvPicPr>
          <p:nvPr>
            <a:wavAudioFile r:embed="rId1" name="~PP8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0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1518</TotalTime>
  <Words>3211</Words>
  <Application>Microsoft Office PowerPoint</Application>
  <PresentationFormat>On-screen Show (4:3)</PresentationFormat>
  <Paragraphs>340</Paragraphs>
  <Slides>56</Slides>
  <Notes>2</Notes>
  <HiddenSlides>0</HiddenSlides>
  <MMClips>55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УНИВЕРЗИТЕТ У КРАГУЈЕВЦУ  ФАКУЛТЕТ МЕДИЦИНСКИХ НАУКА </vt:lpstr>
      <vt:lpstr>Slide 2</vt:lpstr>
      <vt:lpstr>Slide 3</vt:lpstr>
      <vt:lpstr>Здравствена служба</vt:lpstr>
      <vt:lpstr>Шта чини здравствену службу</vt:lpstr>
      <vt:lpstr>Ко може основати здравствену установу</vt:lpstr>
      <vt:lpstr>Услови за оснивање здравствених установа</vt:lpstr>
      <vt:lpstr>Услови за оснивање здравствених установа</vt:lpstr>
      <vt:lpstr>Здрвствене установе и приватна пракса  </vt:lpstr>
      <vt:lpstr>Slide 10</vt:lpstr>
      <vt:lpstr>План мреже се утврђује на основу:</vt:lpstr>
      <vt:lpstr>Приватна пракса</vt:lpstr>
      <vt:lpstr>Приватна пракса</vt:lpstr>
      <vt:lpstr>Slide 14</vt:lpstr>
      <vt:lpstr>Здравствена делатност на секундарном нивоу здравствене заштите </vt:lpstr>
      <vt:lpstr>Болница  </vt:lpstr>
      <vt:lpstr>Болница  </vt:lpstr>
      <vt:lpstr>Општа болница </vt:lpstr>
      <vt:lpstr>Специјална болница </vt:lpstr>
      <vt:lpstr>Специјална болница </vt:lpstr>
      <vt:lpstr>Здравствени центар </vt:lpstr>
      <vt:lpstr>Slide 22</vt:lpstr>
      <vt:lpstr>Здравствена делатност на терцијарном нивоу здравствене заштите </vt:lpstr>
      <vt:lpstr>Клиника</vt:lpstr>
      <vt:lpstr> Клиника  </vt:lpstr>
      <vt:lpstr>Институт </vt:lpstr>
      <vt:lpstr>Институт </vt:lpstr>
      <vt:lpstr>Клиничко-болнички центар </vt:lpstr>
      <vt:lpstr>Клиничко-болнички центар </vt:lpstr>
      <vt:lpstr>Универзитетски клинички центар </vt:lpstr>
      <vt:lpstr>Slide 31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Завод за јавно здравље </vt:lpstr>
      <vt:lpstr>Завод за трансфузију крви </vt:lpstr>
      <vt:lpstr>Завод за медицину рада </vt:lpstr>
      <vt:lpstr>Завод за медицину рада </vt:lpstr>
      <vt:lpstr>Завод за судску медицину </vt:lpstr>
      <vt:lpstr>Завод за вирусологију, вакцине и серуме </vt:lpstr>
      <vt:lpstr>Завод за антирабичну заштиту </vt:lpstr>
      <vt:lpstr>Завод за психофизиолошке поремећаје и говорну патологију </vt:lpstr>
      <vt:lpstr>Завод за биоциде и медицинску екологију </vt:lpstr>
      <vt:lpstr>ОРГАНИ ЗДРАВСТВЕНЕ УСТАНОВЕ У ЈАВНОЈ СВОЈИНИ </vt:lpstr>
      <vt:lpstr>СТРУЧНИ ОРГАНИ У ЗДРАВСТВЕНОЈ УСТАНОВИ </vt:lpstr>
      <vt:lpstr>ЗДРАВСТВЕНИ РАДНИЦИ И ЗДРАВСТВЕНИ САРАДНИЦИ </vt:lpstr>
      <vt:lpstr>ЗДРАВСТВЕНИ РАДНИЦИ И ЗДРАВСТВЕНИ САРАДНИЦИ </vt:lpstr>
      <vt:lpstr>Slide 52</vt:lpstr>
      <vt:lpstr>Приправнички стаж и стручни испит здравствених радника </vt:lpstr>
      <vt:lpstr>Стручно усавршавање здравствених радника и здравствених сарадника </vt:lpstr>
      <vt:lpstr>Slide 55</vt:lpstr>
      <vt:lpstr>Хвала на пажњи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ЗДРАВСТВЕНА  СЛУЖБА</dc:title>
  <dc:creator>Mirjana Petrovic</dc:creator>
  <cp:lastModifiedBy>Windows User</cp:lastModifiedBy>
  <cp:revision>345</cp:revision>
  <dcterms:created xsi:type="dcterms:W3CDTF">2019-05-02T08:11:30Z</dcterms:created>
  <dcterms:modified xsi:type="dcterms:W3CDTF">2020-09-20T12:26:29Z</dcterms:modified>
</cp:coreProperties>
</file>